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435" r:id="rId5"/>
    <p:sldId id="2440" r:id="rId6"/>
    <p:sldId id="2446" r:id="rId7"/>
    <p:sldId id="2441" r:id="rId8"/>
    <p:sldId id="2443" r:id="rId9"/>
    <p:sldId id="2445" r:id="rId10"/>
    <p:sldId id="258" r:id="rId11"/>
    <p:sldId id="2447" r:id="rId12"/>
    <p:sldId id="2448" r:id="rId13"/>
    <p:sldId id="260" r:id="rId14"/>
    <p:sldId id="2450" r:id="rId15"/>
    <p:sldId id="2453" r:id="rId16"/>
    <p:sldId id="2454" r:id="rId17"/>
    <p:sldId id="2451" r:id="rId18"/>
    <p:sldId id="2455" r:id="rId19"/>
    <p:sldId id="2449" r:id="rId20"/>
    <p:sldId id="2458" r:id="rId21"/>
    <p:sldId id="2465" r:id="rId22"/>
    <p:sldId id="2457" r:id="rId23"/>
    <p:sldId id="2459" r:id="rId24"/>
    <p:sldId id="2462" r:id="rId25"/>
    <p:sldId id="2464" r:id="rId26"/>
    <p:sldId id="2463" r:id="rId27"/>
    <p:sldId id="2466" r:id="rId28"/>
    <p:sldId id="243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DEAA"/>
    <a:srgbClr val="E99757"/>
    <a:srgbClr val="99DA94"/>
    <a:srgbClr val="41A370"/>
    <a:srgbClr val="4A3D65"/>
    <a:srgbClr val="3A3763"/>
    <a:srgbClr val="3F3964"/>
    <a:srgbClr val="F8F8F8"/>
    <a:srgbClr val="A53F52"/>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598" autoAdjust="0"/>
  </p:normalViewPr>
  <p:slideViewPr>
    <p:cSldViewPr snapToGrid="0">
      <p:cViewPr varScale="1">
        <p:scale>
          <a:sx n="103" d="100"/>
          <a:sy n="103" d="100"/>
        </p:scale>
        <p:origin x="138" y="2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rtlCol="0"/>
        <a:lstStyle/>
        <a:p>
          <a:pPr rtl="0"/>
          <a:endParaRPr lang="en-US"/>
        </a:p>
      </dgm:t>
    </dgm:pt>
    <dgm:pt modelId="{40FC4FFE-8987-4A26-B7F4-8A516F18ADAE}">
      <dgm:prSet/>
      <dgm:spPr>
        <a:noFill/>
      </dgm:spPr>
      <dgm:t>
        <a:bodyPr rtlCol="0"/>
        <a:lstStyle/>
        <a:p>
          <a:pPr rtl="0">
            <a:lnSpc>
              <a:spcPct val="100000"/>
            </a:lnSpc>
            <a:defRPr cap="all"/>
          </a:pPr>
          <a:r>
            <a:rPr lang="fr-FR" noProof="1" smtClean="0">
              <a:noFill/>
            </a:rPr>
            <a:t>L </a:t>
          </a:r>
          <a:endParaRPr lang="fr-FR" noProof="1">
            <a:noFill/>
          </a:endParaRPr>
        </a:p>
      </dgm:t>
    </dgm:pt>
    <dgm:pt modelId="{5B62599A-5C9B-48E7-896E-EA782AC60C8B}" type="sibTrans" cxnId="{C7AD8469-3C68-4AF9-AB82-79B0043AA120}">
      <dgm:prSet/>
      <dgm:spPr/>
      <dgm:t>
        <a:bodyPr rtlCol="0"/>
        <a:lstStyle/>
        <a:p>
          <a:pPr rtl="0"/>
          <a:endParaRPr lang="fr-FR" noProof="0" dirty="0"/>
        </a:p>
      </dgm:t>
    </dgm:pt>
    <dgm:pt modelId="{CAD7EF86-FB23-41F6-BF42-040B36DEFDB1}" type="parTrans" cxnId="{C7AD8469-3C68-4AF9-AB82-79B0043AA120}">
      <dgm:prSet/>
      <dgm:spPr/>
      <dgm:t>
        <a:bodyPr rtlCol="0"/>
        <a:lstStyle/>
        <a:p>
          <a:pPr rtl="0"/>
          <a:endParaRPr lang="fr-FR" noProof="0" dirty="0"/>
        </a:p>
      </dgm:t>
    </dgm:pt>
    <dgm:pt modelId="{49225C73-1633-42F1-AB3B-7CB183E5F8B8}">
      <dgm:prSet/>
      <dgm:spPr/>
      <dgm:t>
        <a:bodyPr rtlCol="0"/>
        <a:lstStyle/>
        <a:p>
          <a:pPr rtl="0">
            <a:lnSpc>
              <a:spcPct val="100000"/>
            </a:lnSpc>
            <a:defRPr cap="all"/>
          </a:pPr>
          <a:r>
            <a:rPr lang="fr-FR" noProof="1" smtClean="0">
              <a:noFill/>
            </a:rPr>
            <a:t>N</a:t>
          </a:r>
          <a:endParaRPr lang="fr-FR" noProof="1">
            <a:noFill/>
          </a:endParaRPr>
        </a:p>
      </dgm:t>
    </dgm:pt>
    <dgm:pt modelId="{9646853A-8964-4519-A5B1-0B7D18B2983D}" type="sibTrans" cxnId="{A9154303-8225-4248-91DC-1B0156A35F07}">
      <dgm:prSet/>
      <dgm:spPr/>
      <dgm:t>
        <a:bodyPr rtlCol="0"/>
        <a:lstStyle/>
        <a:p>
          <a:pPr rtl="0"/>
          <a:endParaRPr lang="fr-FR" noProof="0" dirty="0"/>
        </a:p>
      </dgm:t>
    </dgm:pt>
    <dgm:pt modelId="{1A0E2090-1D4F-438A-8766-B6030CE01ADD}" type="parTrans" cxnId="{A9154303-8225-4248-91DC-1B0156A35F07}">
      <dgm:prSet/>
      <dgm:spPr/>
      <dgm:t>
        <a:bodyPr rtlCol="0"/>
        <a:lstStyle/>
        <a:p>
          <a:pPr rtl="0"/>
          <a:endParaRPr lang="fr-FR" noProof="0" dirty="0"/>
        </a:p>
      </dgm:t>
    </dgm:pt>
    <dgm:pt modelId="{1C383F32-22E8-4F62-A3E0-BDC3D5F48992}">
      <dgm:prSet/>
      <dgm:spPr/>
      <dgm:t>
        <a:bodyPr rtlCol="0"/>
        <a:lstStyle/>
        <a:p>
          <a:pPr rtl="0">
            <a:lnSpc>
              <a:spcPct val="100000"/>
            </a:lnSpc>
            <a:defRPr cap="all"/>
          </a:pPr>
          <a:r>
            <a:rPr lang="fr-FR" noProof="1" smtClean="0">
              <a:noFill/>
            </a:rPr>
            <a:t>P</a:t>
          </a:r>
          <a:endParaRPr lang="fr-FR" noProof="1">
            <a:noFill/>
          </a:endParaRPr>
        </a:p>
      </dgm:t>
    </dgm:pt>
    <dgm:pt modelId="{8500F72A-2C6D-4FDF-9C1D-CA691380EB0B}" type="sibTrans" cxnId="{C4CCE57E-E871-46D6-BAD5-880252C95D22}">
      <dgm:prSet/>
      <dgm:spPr/>
      <dgm:t>
        <a:bodyPr rtlCol="0"/>
        <a:lstStyle/>
        <a:p>
          <a:pPr rtl="0"/>
          <a:endParaRPr lang="fr-FR" noProof="0" dirty="0"/>
        </a:p>
      </dgm:t>
    </dgm:pt>
    <dgm:pt modelId="{A7920A2F-3244-4159-AF04-6A1D38B7B317}" type="parTrans" cxnId="{C4CCE57E-E871-46D6-BAD5-880252C95D22}">
      <dgm:prSet/>
      <dgm:spPr/>
      <dgm:t>
        <a:bodyPr rtlCol="0"/>
        <a:lstStyle/>
        <a:p>
          <a:pPr rtl="0"/>
          <a:endParaRPr lang="fr-FR" noProof="0" dirty="0"/>
        </a:p>
      </dgm:t>
    </dgm:pt>
    <dgm:pt modelId="{50B3CE7C-E10B-4E23-BD93-03664997C932}" type="pres">
      <dgm:prSet presAssocID="{01A66772-F185-4D58-B8BB-E9370D7A7A2B}" presName="root" presStyleCnt="0">
        <dgm:presLayoutVars>
          <dgm:dir/>
          <dgm:resizeHandles val="exact"/>
        </dgm:presLayoutVars>
      </dgm:prSet>
      <dgm:spPr/>
      <dgm:t>
        <a:bodyPr/>
        <a:lstStyle/>
        <a:p>
          <a:endParaRPr lang="fr-FR"/>
        </a:p>
      </dgm:t>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a:solidFill>
          <a:srgbClr val="4A3D65"/>
        </a:solidFill>
      </dgm:spPr>
      <dgm:t>
        <a:bodyPr/>
        <a:lstStyle/>
        <a:p>
          <a:endParaRPr lang="fr-FR"/>
        </a:p>
      </dgm:t>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t>
        <a:bodyPr/>
        <a:lstStyle/>
        <a:p>
          <a:endParaRPr lang="fr-FR"/>
        </a:p>
      </dgm:t>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t>
        <a:bodyPr/>
        <a:lstStyle/>
        <a:p>
          <a:endParaRPr lang="fr-FR"/>
        </a:p>
      </dgm:t>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a:solidFill>
          <a:srgbClr val="3F3964"/>
        </a:solidFill>
      </dgm:spPr>
      <dgm:t>
        <a:bodyPr/>
        <a:lstStyle/>
        <a:p>
          <a:endParaRPr lang="fr-FR"/>
        </a:p>
      </dgm:t>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t>
        <a:bodyPr/>
        <a:lstStyle/>
        <a:p>
          <a:endParaRPr lang="fr-FR"/>
        </a:p>
      </dgm:t>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t>
        <a:bodyPr/>
        <a:lstStyle/>
        <a:p>
          <a:endParaRPr lang="fr-FR"/>
        </a:p>
      </dgm:t>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a:solidFill>
          <a:srgbClr val="3A3763"/>
        </a:solidFill>
      </dgm:spPr>
      <dgm:t>
        <a:bodyPr/>
        <a:lstStyle/>
        <a:p>
          <a:endParaRPr lang="fr-FR"/>
        </a:p>
      </dgm:t>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t>
        <a:bodyPr/>
        <a:lstStyle/>
        <a:p>
          <a:endParaRPr lang="fr-FR"/>
        </a:p>
      </dgm:t>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t>
        <a:bodyPr/>
        <a:lstStyle/>
        <a:p>
          <a:endParaRPr lang="fr-FR"/>
        </a:p>
      </dgm:t>
    </dgm:pt>
  </dgm:ptLst>
  <dgm:cxnLst>
    <dgm:cxn modelId="{676D3A6A-6EA7-4483-BB12-0BD4A7D7AF9D}" type="presOf" srcId="{01A66772-F185-4D58-B8BB-E9370D7A7A2B}" destId="{50B3CE7C-E10B-4E23-BD93-03664997C932}" srcOrd="0" destOrd="0" presId="urn:microsoft.com/office/officeart/2018/5/layout/IconCircleLabelList"/>
    <dgm:cxn modelId="{7A710F69-5154-4855-ACF5-BC7C1BF85A80}" type="presOf" srcId="{49225C73-1633-42F1-AB3B-7CB183E5F8B8}" destId="{7E6FE37A-5DB0-4899-9FCB-0CE39BC185F8}" srcOrd="0" destOrd="0" presId="urn:microsoft.com/office/officeart/2018/5/layout/IconCircleLabelList"/>
    <dgm:cxn modelId="{A9154303-8225-4248-91DC-1B0156A35F07}" srcId="{01A66772-F185-4D58-B8BB-E9370D7A7A2B}" destId="{49225C73-1633-42F1-AB3B-7CB183E5F8B8}" srcOrd="1" destOrd="0" parTransId="{1A0E2090-1D4F-438A-8766-B6030CE01ADD}" sibTransId="{9646853A-8964-4519-A5B1-0B7D18B2983D}"/>
    <dgm:cxn modelId="{C4CCE57E-E871-46D6-BAD5-880252C95D22}" srcId="{01A66772-F185-4D58-B8BB-E9370D7A7A2B}" destId="{1C383F32-22E8-4F62-A3E0-BDC3D5F48992}" srcOrd="2" destOrd="0" parTransId="{A7920A2F-3244-4159-AF04-6A1D38B7B317}" sibTransId="{8500F72A-2C6D-4FDF-9C1D-CA691380EB0B}"/>
    <dgm:cxn modelId="{1496FC70-DB8B-48D4-98DE-DD2856E389EE}" type="presOf" srcId="{1C383F32-22E8-4F62-A3E0-BDC3D5F48992}" destId="{1AEDC777-00B3-41D7-9AE1-23D741E941C3}"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90D62-2AD4-4FC5-B0F6-2BD79E19777A}" type="doc">
      <dgm:prSet loTypeId="urn:microsoft.com/office/officeart/2005/8/layout/pyramid3" loCatId="pyramid" qsTypeId="urn:microsoft.com/office/officeart/2005/8/quickstyle/simple1" qsCatId="simple" csTypeId="urn:microsoft.com/office/officeart/2005/8/colors/accent1_2" csCatId="accent1" phldr="1"/>
      <dgm:spPr/>
    </dgm:pt>
    <dgm:pt modelId="{03C4E2B5-14EA-4BBC-BE3B-59D93B3C0A27}">
      <dgm:prSet phldrT="[Texte]"/>
      <dgm:spPr/>
      <dgm:t>
        <a:bodyPr/>
        <a:lstStyle/>
        <a:p>
          <a:pPr rtl="0"/>
          <a:r>
            <a:rPr kumimoji="0" lang="fr-FR" altLang="fr-FR" b="1" i="0" u="none" strike="noStrike" cap="none" normalizeH="0" baseline="0" noProof="1"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Owner</a:t>
          </a:r>
          <a:r>
            <a:rPr kumimoji="0" lang="fr-FR" altLang="fr-FR" b="1"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FR" altLang="fr-FR" b="0" i="0" u="none" strike="noStrike" cap="none" normalizeH="0" baseline="0" dirty="0" smtClean="0">
            <a:ln>
              <a:noFill/>
            </a:ln>
            <a:solidFill>
              <a:schemeClr val="tx1"/>
            </a:solidFill>
            <a:effectLst/>
          </a:endParaRPr>
        </a:p>
        <a:p>
          <a:pPr rtl="0"/>
          <a:r>
            <a:rPr kumimoji="0" lang="fr-FR" altLang="fr-FR"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(Gestion des bases de données)</a:t>
          </a:r>
        </a:p>
        <a:p>
          <a:pPr rtl="0"/>
          <a:r>
            <a:rPr kumimoji="0" lang="fr-FR" altLang="fr-FR"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Création de la BDD et  accès pour les développeurs</a:t>
          </a:r>
          <a:endParaRPr kumimoji="0" lang="fr-FR" altLang="fr-FR" b="0" i="0" u="none" strike="noStrike" cap="none" normalizeH="0" baseline="0" dirty="0" smtClean="0">
            <a:ln>
              <a:noFill/>
            </a:ln>
            <a:solidFill>
              <a:schemeClr val="tx1"/>
            </a:solidFill>
            <a:effectLst/>
          </a:endParaRPr>
        </a:p>
        <a:p>
          <a:pPr rtl="0"/>
          <a:endParaRPr kumimoji="0" lang="fr-FR" altLang="fr-FR" b="0" i="0" u="none" strike="noStrike" cap="none" normalizeH="0" baseline="0" dirty="0" smtClean="0">
            <a:ln>
              <a:noFill/>
            </a:ln>
            <a:solidFill>
              <a:schemeClr val="tx1"/>
            </a:solidFill>
            <a:effectLst/>
          </a:endParaRPr>
        </a:p>
        <a:p>
          <a:pPr rtl="0"/>
          <a:endParaRPr lang="fr-FR" dirty="0"/>
        </a:p>
      </dgm:t>
    </dgm:pt>
    <dgm:pt modelId="{FFDF129A-E44B-40C7-80D8-EBD8F742DB01}" type="parTrans" cxnId="{1B140B6B-8E7F-4A56-86E9-FF12032FB617}">
      <dgm:prSet/>
      <dgm:spPr/>
      <dgm:t>
        <a:bodyPr/>
        <a:lstStyle/>
        <a:p>
          <a:endParaRPr lang="fr-FR"/>
        </a:p>
      </dgm:t>
    </dgm:pt>
    <dgm:pt modelId="{F6E4DE94-6080-44B3-9DC2-70932BB376E6}" type="sibTrans" cxnId="{1B140B6B-8E7F-4A56-86E9-FF12032FB617}">
      <dgm:prSet/>
      <dgm:spPr/>
      <dgm:t>
        <a:bodyPr/>
        <a:lstStyle/>
        <a:p>
          <a:endParaRPr lang="fr-FR"/>
        </a:p>
      </dgm:t>
    </dgm:pt>
    <dgm:pt modelId="{049272A3-3C47-4B2D-9304-21C12105D59B}">
      <dgm:prSet phldrT="[Texte]"/>
      <dgm:spPr>
        <a:solidFill>
          <a:srgbClr val="E99757"/>
        </a:solidFill>
      </dgm:spPr>
      <dgm:t>
        <a:bodyPr/>
        <a:lstStyle/>
        <a:p>
          <a:pPr rtl="0"/>
          <a:r>
            <a:rPr kumimoji="0" lang="fr-FR" altLang="fr-FR" b="1" i="0" u="none" strike="noStrike" cap="none" normalizeH="0" baseline="0" noProof="1"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SuperAdmin</a:t>
          </a:r>
          <a:endParaRPr kumimoji="0" lang="fr-FR" altLang="fr-FR" b="0" i="0" u="none" strike="noStrike" cap="none" normalizeH="0" baseline="0" noProof="1" smtClean="0">
            <a:ln>
              <a:noFill/>
            </a:ln>
            <a:solidFill>
              <a:schemeClr val="tx1"/>
            </a:solidFill>
            <a:effectLst/>
          </a:endParaRPr>
        </a:p>
        <a:p>
          <a:pPr rtl="0"/>
          <a:r>
            <a:rPr kumimoji="0" lang="fr-FR" altLang="fr-FR"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(Gérer la base de données de l’application)</a:t>
          </a:r>
        </a:p>
        <a:p>
          <a:pPr rtl="0"/>
          <a:r>
            <a:rPr kumimoji="0" lang="fr-FR" altLang="fr-FR" b="0" i="0" u="none" strike="noStrike"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Création d’un utilisateur avec des privilèges</a:t>
          </a:r>
          <a:endParaRPr kumimoji="0" lang="fr-FR" altLang="fr-FR" b="0" i="0" u="none" strike="noStrike" cap="none" normalizeH="0" baseline="0" dirty="0" smtClean="0">
            <a:ln>
              <a:noFill/>
            </a:ln>
            <a:solidFill>
              <a:schemeClr val="tx1"/>
            </a:solidFill>
            <a:effectLst/>
          </a:endParaRPr>
        </a:p>
        <a:p>
          <a:pPr rtl="0"/>
          <a:endParaRPr kumimoji="0" lang="fr-FR" altLang="fr-FR" b="0" i="0" u="none" strike="noStrike" cap="none" normalizeH="0" baseline="0" dirty="0" smtClean="0">
            <a:ln>
              <a:noFill/>
            </a:ln>
            <a:solidFill>
              <a:schemeClr val="tx1"/>
            </a:solidFill>
            <a:effectLst/>
          </a:endParaRPr>
        </a:p>
        <a:p>
          <a:pPr rtl="0"/>
          <a:endParaRPr lang="fr-FR" dirty="0"/>
        </a:p>
      </dgm:t>
    </dgm:pt>
    <dgm:pt modelId="{4B7BAF5A-8FB8-43BD-8A2A-5CF2ABAE4191}" type="parTrans" cxnId="{A55E1A66-F766-412F-91D9-7CBCC0B22EF7}">
      <dgm:prSet/>
      <dgm:spPr/>
      <dgm:t>
        <a:bodyPr/>
        <a:lstStyle/>
        <a:p>
          <a:endParaRPr lang="fr-FR"/>
        </a:p>
      </dgm:t>
    </dgm:pt>
    <dgm:pt modelId="{9F65F22F-AB25-4601-BA47-332950D243C6}" type="sibTrans" cxnId="{A55E1A66-F766-412F-91D9-7CBCC0B22EF7}">
      <dgm:prSet/>
      <dgm:spPr/>
      <dgm:t>
        <a:bodyPr/>
        <a:lstStyle/>
        <a:p>
          <a:endParaRPr lang="fr-FR"/>
        </a:p>
      </dgm:t>
    </dgm:pt>
    <dgm:pt modelId="{608E0DF5-3DA9-4FDC-8D8B-B8D5C2586BF6}">
      <dgm:prSet phldrT="[Texte]" custT="1"/>
      <dgm:spPr>
        <a:solidFill>
          <a:schemeClr val="accent4">
            <a:lumMod val="60000"/>
            <a:lumOff val="40000"/>
          </a:schemeClr>
        </a:solidFill>
      </dgm:spPr>
      <dgm:t>
        <a:bodyPr/>
        <a:lstStyle/>
        <a:p>
          <a:pPr rtl="0"/>
          <a:endParaRPr lang="fr-FR" sz="1400" dirty="0"/>
        </a:p>
      </dgm:t>
    </dgm:pt>
    <dgm:pt modelId="{A3E60B7B-1EC8-44EB-9101-F908BDAE2337}" type="parTrans" cxnId="{926A1E73-6135-49D9-90A5-EDCE646CFEE4}">
      <dgm:prSet/>
      <dgm:spPr/>
      <dgm:t>
        <a:bodyPr/>
        <a:lstStyle/>
        <a:p>
          <a:endParaRPr lang="fr-FR"/>
        </a:p>
      </dgm:t>
    </dgm:pt>
    <dgm:pt modelId="{2C23310A-6A09-4930-B1EB-3F2E3E0F5AC9}" type="sibTrans" cxnId="{926A1E73-6135-49D9-90A5-EDCE646CFEE4}">
      <dgm:prSet/>
      <dgm:spPr/>
      <dgm:t>
        <a:bodyPr/>
        <a:lstStyle/>
        <a:p>
          <a:endParaRPr lang="fr-FR"/>
        </a:p>
      </dgm:t>
    </dgm:pt>
    <dgm:pt modelId="{AB327E97-1444-44A1-85A2-E9934A212FB2}" type="pres">
      <dgm:prSet presAssocID="{B7B90D62-2AD4-4FC5-B0F6-2BD79E19777A}" presName="Name0" presStyleCnt="0">
        <dgm:presLayoutVars>
          <dgm:dir/>
          <dgm:animLvl val="lvl"/>
          <dgm:resizeHandles val="exact"/>
        </dgm:presLayoutVars>
      </dgm:prSet>
      <dgm:spPr/>
    </dgm:pt>
    <dgm:pt modelId="{0A456C19-C171-465D-9555-0A892D6F6995}" type="pres">
      <dgm:prSet presAssocID="{03C4E2B5-14EA-4BBC-BE3B-59D93B3C0A27}" presName="Name8" presStyleCnt="0"/>
      <dgm:spPr/>
    </dgm:pt>
    <dgm:pt modelId="{9592FB89-B31E-40E5-A0C8-2CB75639DFE6}" type="pres">
      <dgm:prSet presAssocID="{03C4E2B5-14EA-4BBC-BE3B-59D93B3C0A27}" presName="level" presStyleLbl="node1" presStyleIdx="0" presStyleCnt="3">
        <dgm:presLayoutVars>
          <dgm:chMax val="1"/>
          <dgm:bulletEnabled val="1"/>
        </dgm:presLayoutVars>
      </dgm:prSet>
      <dgm:spPr/>
      <dgm:t>
        <a:bodyPr/>
        <a:lstStyle/>
        <a:p>
          <a:endParaRPr lang="fr-FR"/>
        </a:p>
      </dgm:t>
    </dgm:pt>
    <dgm:pt modelId="{9D673830-CE84-4541-96B4-1954A9D78A46}" type="pres">
      <dgm:prSet presAssocID="{03C4E2B5-14EA-4BBC-BE3B-59D93B3C0A27}" presName="levelTx" presStyleLbl="revTx" presStyleIdx="0" presStyleCnt="0">
        <dgm:presLayoutVars>
          <dgm:chMax val="1"/>
          <dgm:bulletEnabled val="1"/>
        </dgm:presLayoutVars>
      </dgm:prSet>
      <dgm:spPr/>
      <dgm:t>
        <a:bodyPr/>
        <a:lstStyle/>
        <a:p>
          <a:endParaRPr lang="fr-FR"/>
        </a:p>
      </dgm:t>
    </dgm:pt>
    <dgm:pt modelId="{1062CED5-EE39-4A59-B2A6-044F65E6D180}" type="pres">
      <dgm:prSet presAssocID="{049272A3-3C47-4B2D-9304-21C12105D59B}" presName="Name8" presStyleCnt="0"/>
      <dgm:spPr/>
    </dgm:pt>
    <dgm:pt modelId="{8E607F1F-250E-44A9-958E-5FFFEB6D318A}" type="pres">
      <dgm:prSet presAssocID="{049272A3-3C47-4B2D-9304-21C12105D59B}" presName="level" presStyleLbl="node1" presStyleIdx="1" presStyleCnt="3">
        <dgm:presLayoutVars>
          <dgm:chMax val="1"/>
          <dgm:bulletEnabled val="1"/>
        </dgm:presLayoutVars>
      </dgm:prSet>
      <dgm:spPr/>
      <dgm:t>
        <a:bodyPr/>
        <a:lstStyle/>
        <a:p>
          <a:endParaRPr lang="fr-FR"/>
        </a:p>
      </dgm:t>
    </dgm:pt>
    <dgm:pt modelId="{39D70E79-7A56-42F2-97F6-BD96E859893B}" type="pres">
      <dgm:prSet presAssocID="{049272A3-3C47-4B2D-9304-21C12105D59B}" presName="levelTx" presStyleLbl="revTx" presStyleIdx="0" presStyleCnt="0">
        <dgm:presLayoutVars>
          <dgm:chMax val="1"/>
          <dgm:bulletEnabled val="1"/>
        </dgm:presLayoutVars>
      </dgm:prSet>
      <dgm:spPr/>
      <dgm:t>
        <a:bodyPr/>
        <a:lstStyle/>
        <a:p>
          <a:endParaRPr lang="fr-FR"/>
        </a:p>
      </dgm:t>
    </dgm:pt>
    <dgm:pt modelId="{BCC83B54-2834-481C-828C-E3D7B419E356}" type="pres">
      <dgm:prSet presAssocID="{608E0DF5-3DA9-4FDC-8D8B-B8D5C2586BF6}" presName="Name8" presStyleCnt="0"/>
      <dgm:spPr/>
    </dgm:pt>
    <dgm:pt modelId="{E6FE15DD-8FB7-453C-8E36-E7E8CB97A113}" type="pres">
      <dgm:prSet presAssocID="{608E0DF5-3DA9-4FDC-8D8B-B8D5C2586BF6}" presName="level" presStyleLbl="node1" presStyleIdx="2" presStyleCnt="3">
        <dgm:presLayoutVars>
          <dgm:chMax val="1"/>
          <dgm:bulletEnabled val="1"/>
        </dgm:presLayoutVars>
      </dgm:prSet>
      <dgm:spPr/>
      <dgm:t>
        <a:bodyPr/>
        <a:lstStyle/>
        <a:p>
          <a:endParaRPr lang="fr-FR"/>
        </a:p>
      </dgm:t>
    </dgm:pt>
    <dgm:pt modelId="{6132D5F9-AC7C-4944-965F-2AAC29111ED1}" type="pres">
      <dgm:prSet presAssocID="{608E0DF5-3DA9-4FDC-8D8B-B8D5C2586BF6}" presName="levelTx" presStyleLbl="revTx" presStyleIdx="0" presStyleCnt="0">
        <dgm:presLayoutVars>
          <dgm:chMax val="1"/>
          <dgm:bulletEnabled val="1"/>
        </dgm:presLayoutVars>
      </dgm:prSet>
      <dgm:spPr/>
      <dgm:t>
        <a:bodyPr/>
        <a:lstStyle/>
        <a:p>
          <a:endParaRPr lang="fr-FR"/>
        </a:p>
      </dgm:t>
    </dgm:pt>
  </dgm:ptLst>
  <dgm:cxnLst>
    <dgm:cxn modelId="{CE804A47-A5E4-49AF-87AA-88F1E4A7BBDC}" type="presOf" srcId="{03C4E2B5-14EA-4BBC-BE3B-59D93B3C0A27}" destId="{9D673830-CE84-4541-96B4-1954A9D78A46}" srcOrd="1" destOrd="0" presId="urn:microsoft.com/office/officeart/2005/8/layout/pyramid3"/>
    <dgm:cxn modelId="{57EDFF02-9B5C-4064-84E0-FC53AE2B982F}" type="presOf" srcId="{03C4E2B5-14EA-4BBC-BE3B-59D93B3C0A27}" destId="{9592FB89-B31E-40E5-A0C8-2CB75639DFE6}" srcOrd="0" destOrd="0" presId="urn:microsoft.com/office/officeart/2005/8/layout/pyramid3"/>
    <dgm:cxn modelId="{52CDA4D7-ED8E-44A3-A0DA-49526730767A}" type="presOf" srcId="{049272A3-3C47-4B2D-9304-21C12105D59B}" destId="{8E607F1F-250E-44A9-958E-5FFFEB6D318A}" srcOrd="0" destOrd="0" presId="urn:microsoft.com/office/officeart/2005/8/layout/pyramid3"/>
    <dgm:cxn modelId="{8E5B2D19-5879-4EC5-9A8B-4B89BC4EB8EC}" type="presOf" srcId="{608E0DF5-3DA9-4FDC-8D8B-B8D5C2586BF6}" destId="{6132D5F9-AC7C-4944-965F-2AAC29111ED1}" srcOrd="1" destOrd="0" presId="urn:microsoft.com/office/officeart/2005/8/layout/pyramid3"/>
    <dgm:cxn modelId="{90B3F2F9-A711-4268-AADE-DD17C6499665}" type="presOf" srcId="{B7B90D62-2AD4-4FC5-B0F6-2BD79E19777A}" destId="{AB327E97-1444-44A1-85A2-E9934A212FB2}" srcOrd="0" destOrd="0" presId="urn:microsoft.com/office/officeart/2005/8/layout/pyramid3"/>
    <dgm:cxn modelId="{FDFB298A-E81C-4BEB-93B0-4FC641B8C1C3}" type="presOf" srcId="{608E0DF5-3DA9-4FDC-8D8B-B8D5C2586BF6}" destId="{E6FE15DD-8FB7-453C-8E36-E7E8CB97A113}" srcOrd="0" destOrd="0" presId="urn:microsoft.com/office/officeart/2005/8/layout/pyramid3"/>
    <dgm:cxn modelId="{1B140B6B-8E7F-4A56-86E9-FF12032FB617}" srcId="{B7B90D62-2AD4-4FC5-B0F6-2BD79E19777A}" destId="{03C4E2B5-14EA-4BBC-BE3B-59D93B3C0A27}" srcOrd="0" destOrd="0" parTransId="{FFDF129A-E44B-40C7-80D8-EBD8F742DB01}" sibTransId="{F6E4DE94-6080-44B3-9DC2-70932BB376E6}"/>
    <dgm:cxn modelId="{331A9F4C-6E87-48A4-A6C9-A0E35B134390}" type="presOf" srcId="{049272A3-3C47-4B2D-9304-21C12105D59B}" destId="{39D70E79-7A56-42F2-97F6-BD96E859893B}" srcOrd="1" destOrd="0" presId="urn:microsoft.com/office/officeart/2005/8/layout/pyramid3"/>
    <dgm:cxn modelId="{926A1E73-6135-49D9-90A5-EDCE646CFEE4}" srcId="{B7B90D62-2AD4-4FC5-B0F6-2BD79E19777A}" destId="{608E0DF5-3DA9-4FDC-8D8B-B8D5C2586BF6}" srcOrd="2" destOrd="0" parTransId="{A3E60B7B-1EC8-44EB-9101-F908BDAE2337}" sibTransId="{2C23310A-6A09-4930-B1EB-3F2E3E0F5AC9}"/>
    <dgm:cxn modelId="{A55E1A66-F766-412F-91D9-7CBCC0B22EF7}" srcId="{B7B90D62-2AD4-4FC5-B0F6-2BD79E19777A}" destId="{049272A3-3C47-4B2D-9304-21C12105D59B}" srcOrd="1" destOrd="0" parTransId="{4B7BAF5A-8FB8-43BD-8A2A-5CF2ABAE4191}" sibTransId="{9F65F22F-AB25-4601-BA47-332950D243C6}"/>
    <dgm:cxn modelId="{23F3E1C8-4A39-4F81-9323-C6F2BFD1D049}" type="presParOf" srcId="{AB327E97-1444-44A1-85A2-E9934A212FB2}" destId="{0A456C19-C171-465D-9555-0A892D6F6995}" srcOrd="0" destOrd="0" presId="urn:microsoft.com/office/officeart/2005/8/layout/pyramid3"/>
    <dgm:cxn modelId="{90B44F08-9F5A-452F-A34F-4637F9460FB9}" type="presParOf" srcId="{0A456C19-C171-465D-9555-0A892D6F6995}" destId="{9592FB89-B31E-40E5-A0C8-2CB75639DFE6}" srcOrd="0" destOrd="0" presId="urn:microsoft.com/office/officeart/2005/8/layout/pyramid3"/>
    <dgm:cxn modelId="{DE1852D6-8E85-4B34-A45F-61449BECD83D}" type="presParOf" srcId="{0A456C19-C171-465D-9555-0A892D6F6995}" destId="{9D673830-CE84-4541-96B4-1954A9D78A46}" srcOrd="1" destOrd="0" presId="urn:microsoft.com/office/officeart/2005/8/layout/pyramid3"/>
    <dgm:cxn modelId="{1188B114-0062-42E9-BA75-1370BA50CF06}" type="presParOf" srcId="{AB327E97-1444-44A1-85A2-E9934A212FB2}" destId="{1062CED5-EE39-4A59-B2A6-044F65E6D180}" srcOrd="1" destOrd="0" presId="urn:microsoft.com/office/officeart/2005/8/layout/pyramid3"/>
    <dgm:cxn modelId="{94BDF426-9A90-4B71-AFC7-3B9816CFEA13}" type="presParOf" srcId="{1062CED5-EE39-4A59-B2A6-044F65E6D180}" destId="{8E607F1F-250E-44A9-958E-5FFFEB6D318A}" srcOrd="0" destOrd="0" presId="urn:microsoft.com/office/officeart/2005/8/layout/pyramid3"/>
    <dgm:cxn modelId="{079AF4E1-5AAF-4696-943F-207D68866A0A}" type="presParOf" srcId="{1062CED5-EE39-4A59-B2A6-044F65E6D180}" destId="{39D70E79-7A56-42F2-97F6-BD96E859893B}" srcOrd="1" destOrd="0" presId="urn:microsoft.com/office/officeart/2005/8/layout/pyramid3"/>
    <dgm:cxn modelId="{6EF5929C-772C-429A-9438-76A0E2D7131F}" type="presParOf" srcId="{AB327E97-1444-44A1-85A2-E9934A212FB2}" destId="{BCC83B54-2834-481C-828C-E3D7B419E356}" srcOrd="2" destOrd="0" presId="urn:microsoft.com/office/officeart/2005/8/layout/pyramid3"/>
    <dgm:cxn modelId="{693DBE6C-31AA-4EBB-A8E1-46FF24F40F96}" type="presParOf" srcId="{BCC83B54-2834-481C-828C-E3D7B419E356}" destId="{E6FE15DD-8FB7-453C-8E36-E7E8CB97A113}" srcOrd="0" destOrd="0" presId="urn:microsoft.com/office/officeart/2005/8/layout/pyramid3"/>
    <dgm:cxn modelId="{CA0E8E32-A64D-48B6-98B4-740529E7AD71}" type="presParOf" srcId="{BCC83B54-2834-481C-828C-E3D7B419E356}" destId="{6132D5F9-AC7C-4944-965F-2AAC29111ED1}"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544957" y="3084"/>
          <a:ext cx="675527" cy="675527"/>
        </a:xfrm>
        <a:prstGeom prst="ellipse">
          <a:avLst/>
        </a:prstGeom>
        <a:solidFill>
          <a:srgbClr val="4A3D65"/>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688922" y="147049"/>
          <a:ext cx="387597" cy="3875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29010" y="889022"/>
          <a:ext cx="1107421"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244600" rtl="0">
            <a:lnSpc>
              <a:spcPct val="100000"/>
            </a:lnSpc>
            <a:spcBef>
              <a:spcPct val="0"/>
            </a:spcBef>
            <a:spcAft>
              <a:spcPct val="35000"/>
            </a:spcAft>
            <a:defRPr cap="all"/>
          </a:pPr>
          <a:r>
            <a:rPr lang="fr-FR" sz="2800" kern="1200" noProof="1" smtClean="0">
              <a:noFill/>
            </a:rPr>
            <a:t>L </a:t>
          </a:r>
          <a:endParaRPr lang="fr-FR" sz="2800" kern="1200" noProof="1">
            <a:noFill/>
          </a:endParaRPr>
        </a:p>
      </dsp:txBody>
      <dsp:txXfrm>
        <a:off x="329010" y="889022"/>
        <a:ext cx="1107421" cy="442968"/>
      </dsp:txXfrm>
    </dsp:sp>
    <dsp:sp modelId="{BCD8CDD9-0C56-4401-ADB1-8B48DAB2C96F}">
      <dsp:nvSpPr>
        <dsp:cNvPr id="0" name=""/>
        <dsp:cNvSpPr/>
      </dsp:nvSpPr>
      <dsp:spPr>
        <a:xfrm>
          <a:off x="544957" y="1608846"/>
          <a:ext cx="675527" cy="675527"/>
        </a:xfrm>
        <a:prstGeom prst="ellipse">
          <a:avLst/>
        </a:prstGeom>
        <a:solidFill>
          <a:srgbClr val="3F3964"/>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688922" y="1752811"/>
          <a:ext cx="387597" cy="3875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29010" y="2494783"/>
          <a:ext cx="1107421"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244600" rtl="0">
            <a:lnSpc>
              <a:spcPct val="100000"/>
            </a:lnSpc>
            <a:spcBef>
              <a:spcPct val="0"/>
            </a:spcBef>
            <a:spcAft>
              <a:spcPct val="35000"/>
            </a:spcAft>
            <a:defRPr cap="all"/>
          </a:pPr>
          <a:r>
            <a:rPr lang="fr-FR" sz="2800" kern="1200" noProof="1" smtClean="0">
              <a:noFill/>
            </a:rPr>
            <a:t>N</a:t>
          </a:r>
          <a:endParaRPr lang="fr-FR" sz="2800" kern="1200" noProof="1">
            <a:noFill/>
          </a:endParaRPr>
        </a:p>
      </dsp:txBody>
      <dsp:txXfrm>
        <a:off x="329010" y="2494783"/>
        <a:ext cx="1107421" cy="442968"/>
      </dsp:txXfrm>
    </dsp:sp>
    <dsp:sp modelId="{FF93E135-77D6-48A0-8871-9BC93D705D06}">
      <dsp:nvSpPr>
        <dsp:cNvPr id="0" name=""/>
        <dsp:cNvSpPr/>
      </dsp:nvSpPr>
      <dsp:spPr>
        <a:xfrm>
          <a:off x="544957" y="3214608"/>
          <a:ext cx="675527" cy="675527"/>
        </a:xfrm>
        <a:prstGeom prst="ellipse">
          <a:avLst/>
        </a:prstGeom>
        <a:solidFill>
          <a:srgbClr val="3A3763"/>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688922" y="3358572"/>
          <a:ext cx="387597" cy="3875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329010" y="4100545"/>
          <a:ext cx="1107421"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1244600" rtl="0">
            <a:lnSpc>
              <a:spcPct val="100000"/>
            </a:lnSpc>
            <a:spcBef>
              <a:spcPct val="0"/>
            </a:spcBef>
            <a:spcAft>
              <a:spcPct val="35000"/>
            </a:spcAft>
            <a:defRPr cap="all"/>
          </a:pPr>
          <a:r>
            <a:rPr lang="fr-FR" sz="2800" kern="1200" noProof="1" smtClean="0">
              <a:noFill/>
            </a:rPr>
            <a:t>P</a:t>
          </a:r>
          <a:endParaRPr lang="fr-FR" sz="2800" kern="1200" noProof="1">
            <a:noFill/>
          </a:endParaRPr>
        </a:p>
      </dsp:txBody>
      <dsp:txXfrm>
        <a:off x="329010" y="4100545"/>
        <a:ext cx="1107421" cy="4429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2FB89-B31E-40E5-A0C8-2CB75639DFE6}">
      <dsp:nvSpPr>
        <dsp:cNvPr id="0" name=""/>
        <dsp:cNvSpPr/>
      </dsp:nvSpPr>
      <dsp:spPr>
        <a:xfrm rot="10800000">
          <a:off x="0" y="0"/>
          <a:ext cx="8055595" cy="1800394"/>
        </a:xfrm>
        <a:prstGeom prst="trapezoid">
          <a:avLst>
            <a:gd name="adj" fmla="val 7457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kumimoji="0" lang="fr-FR" altLang="fr-FR" sz="1500" b="1" i="0" u="none" strike="noStrike" kern="1200" cap="none" normalizeH="0" baseline="0" noProof="1"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Owner</a:t>
          </a:r>
          <a:r>
            <a:rPr kumimoji="0" lang="fr-FR" altLang="fr-FR" sz="1500" b="1" i="0" u="none" strike="noStrike" kern="1200"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FR" altLang="fr-FR" sz="1500" b="0" i="0" u="none" strike="noStrike" kern="1200" cap="none" normalizeH="0" baseline="0" dirty="0" smtClean="0">
            <a:ln>
              <a:noFill/>
            </a:ln>
            <a:solidFill>
              <a:schemeClr val="tx1"/>
            </a:solidFill>
            <a:effectLst/>
          </a:endParaRPr>
        </a:p>
        <a:p>
          <a:pPr lvl="0" algn="ctr" defTabSz="666750" rtl="0">
            <a:lnSpc>
              <a:spcPct val="90000"/>
            </a:lnSpc>
            <a:spcBef>
              <a:spcPct val="0"/>
            </a:spcBef>
            <a:spcAft>
              <a:spcPct val="35000"/>
            </a:spcAft>
          </a:pPr>
          <a:r>
            <a:rPr kumimoji="0" lang="fr-FR" altLang="fr-FR" sz="1500" b="0" i="0" u="none" strike="noStrike" kern="1200"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(Gestion des bases de données)</a:t>
          </a:r>
        </a:p>
        <a:p>
          <a:pPr lvl="0" algn="ctr" defTabSz="666750" rtl="0">
            <a:lnSpc>
              <a:spcPct val="90000"/>
            </a:lnSpc>
            <a:spcBef>
              <a:spcPct val="0"/>
            </a:spcBef>
            <a:spcAft>
              <a:spcPct val="35000"/>
            </a:spcAft>
          </a:pPr>
          <a:r>
            <a:rPr kumimoji="0" lang="fr-FR" altLang="fr-FR" sz="1500" b="0" i="0" u="none" strike="noStrike" kern="1200"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Création de la BDD et  accès pour les développeurs</a:t>
          </a:r>
          <a:endParaRPr kumimoji="0" lang="fr-FR" altLang="fr-FR" sz="1500" b="0" i="0" u="none" strike="noStrike" kern="1200" cap="none" normalizeH="0" baseline="0" dirty="0" smtClean="0">
            <a:ln>
              <a:noFill/>
            </a:ln>
            <a:solidFill>
              <a:schemeClr val="tx1"/>
            </a:solidFill>
            <a:effectLst/>
          </a:endParaRPr>
        </a:p>
        <a:p>
          <a:pPr lvl="0" algn="ctr" defTabSz="666750" rtl="0">
            <a:lnSpc>
              <a:spcPct val="90000"/>
            </a:lnSpc>
            <a:spcBef>
              <a:spcPct val="0"/>
            </a:spcBef>
            <a:spcAft>
              <a:spcPct val="35000"/>
            </a:spcAft>
          </a:pPr>
          <a:endParaRPr kumimoji="0" lang="fr-FR" altLang="fr-FR" sz="1500" b="0" i="0" u="none" strike="noStrike" kern="1200" cap="none" normalizeH="0" baseline="0" dirty="0" smtClean="0">
            <a:ln>
              <a:noFill/>
            </a:ln>
            <a:solidFill>
              <a:schemeClr val="tx1"/>
            </a:solidFill>
            <a:effectLst/>
          </a:endParaRPr>
        </a:p>
        <a:p>
          <a:pPr lvl="0" algn="ctr" defTabSz="666750" rtl="0">
            <a:lnSpc>
              <a:spcPct val="90000"/>
            </a:lnSpc>
            <a:spcBef>
              <a:spcPct val="0"/>
            </a:spcBef>
            <a:spcAft>
              <a:spcPct val="35000"/>
            </a:spcAft>
          </a:pPr>
          <a:endParaRPr lang="fr-FR" sz="1500" kern="1200" dirty="0"/>
        </a:p>
      </dsp:txBody>
      <dsp:txXfrm rot="-10800000">
        <a:off x="1409729" y="0"/>
        <a:ext cx="5236136" cy="1800394"/>
      </dsp:txXfrm>
    </dsp:sp>
    <dsp:sp modelId="{8E607F1F-250E-44A9-958E-5FFFEB6D318A}">
      <dsp:nvSpPr>
        <dsp:cNvPr id="0" name=""/>
        <dsp:cNvSpPr/>
      </dsp:nvSpPr>
      <dsp:spPr>
        <a:xfrm rot="10800000">
          <a:off x="1342599" y="1800394"/>
          <a:ext cx="5370396" cy="1800394"/>
        </a:xfrm>
        <a:prstGeom prst="trapezoid">
          <a:avLst>
            <a:gd name="adj" fmla="val 74573"/>
          </a:avLst>
        </a:prstGeom>
        <a:solidFill>
          <a:srgbClr val="E9975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kumimoji="0" lang="fr-FR" altLang="fr-FR" sz="1500" b="1" i="0" u="none" strike="noStrike" kern="1200" cap="none" normalizeH="0" baseline="0" noProof="1"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SuperAdmin</a:t>
          </a:r>
          <a:endParaRPr kumimoji="0" lang="fr-FR" altLang="fr-FR" sz="1500" b="0" i="0" u="none" strike="noStrike" kern="1200" cap="none" normalizeH="0" baseline="0" noProof="1" smtClean="0">
            <a:ln>
              <a:noFill/>
            </a:ln>
            <a:solidFill>
              <a:schemeClr val="tx1"/>
            </a:solidFill>
            <a:effectLst/>
          </a:endParaRPr>
        </a:p>
        <a:p>
          <a:pPr lvl="0" algn="ctr" defTabSz="666750" rtl="0">
            <a:lnSpc>
              <a:spcPct val="90000"/>
            </a:lnSpc>
            <a:spcBef>
              <a:spcPct val="0"/>
            </a:spcBef>
            <a:spcAft>
              <a:spcPct val="35000"/>
            </a:spcAft>
          </a:pPr>
          <a:r>
            <a:rPr kumimoji="0" lang="fr-FR" altLang="fr-FR" sz="1500" b="0" i="0" u="none" strike="noStrike" kern="1200"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(Gérer la base de données de l’application)</a:t>
          </a:r>
        </a:p>
        <a:p>
          <a:pPr lvl="0" algn="ctr" defTabSz="666750" rtl="0">
            <a:lnSpc>
              <a:spcPct val="90000"/>
            </a:lnSpc>
            <a:spcBef>
              <a:spcPct val="0"/>
            </a:spcBef>
            <a:spcAft>
              <a:spcPct val="35000"/>
            </a:spcAft>
          </a:pPr>
          <a:r>
            <a:rPr kumimoji="0" lang="fr-FR" altLang="fr-FR" sz="1500" b="0" i="0" u="none" strike="noStrike" kern="1200" cap="none" normalizeH="0" baseline="0" dirty="0" smtClean="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Création d’un utilisateur avec des privilèges</a:t>
          </a:r>
          <a:endParaRPr kumimoji="0" lang="fr-FR" altLang="fr-FR" sz="1500" b="0" i="0" u="none" strike="noStrike" kern="1200" cap="none" normalizeH="0" baseline="0" dirty="0" smtClean="0">
            <a:ln>
              <a:noFill/>
            </a:ln>
            <a:solidFill>
              <a:schemeClr val="tx1"/>
            </a:solidFill>
            <a:effectLst/>
          </a:endParaRPr>
        </a:p>
        <a:p>
          <a:pPr lvl="0" algn="ctr" defTabSz="666750" rtl="0">
            <a:lnSpc>
              <a:spcPct val="90000"/>
            </a:lnSpc>
            <a:spcBef>
              <a:spcPct val="0"/>
            </a:spcBef>
            <a:spcAft>
              <a:spcPct val="35000"/>
            </a:spcAft>
          </a:pPr>
          <a:endParaRPr kumimoji="0" lang="fr-FR" altLang="fr-FR" sz="1500" b="0" i="0" u="none" strike="noStrike" kern="1200" cap="none" normalizeH="0" baseline="0" dirty="0" smtClean="0">
            <a:ln>
              <a:noFill/>
            </a:ln>
            <a:solidFill>
              <a:schemeClr val="tx1"/>
            </a:solidFill>
            <a:effectLst/>
          </a:endParaRPr>
        </a:p>
        <a:p>
          <a:pPr lvl="0" algn="ctr" defTabSz="666750" rtl="0">
            <a:lnSpc>
              <a:spcPct val="90000"/>
            </a:lnSpc>
            <a:spcBef>
              <a:spcPct val="0"/>
            </a:spcBef>
            <a:spcAft>
              <a:spcPct val="35000"/>
            </a:spcAft>
          </a:pPr>
          <a:endParaRPr lang="fr-FR" sz="1500" kern="1200" dirty="0"/>
        </a:p>
      </dsp:txBody>
      <dsp:txXfrm rot="-10800000">
        <a:off x="2282418" y="1800394"/>
        <a:ext cx="3490757" cy="1800394"/>
      </dsp:txXfrm>
    </dsp:sp>
    <dsp:sp modelId="{E6FE15DD-8FB7-453C-8E36-E7E8CB97A113}">
      <dsp:nvSpPr>
        <dsp:cNvPr id="0" name=""/>
        <dsp:cNvSpPr/>
      </dsp:nvSpPr>
      <dsp:spPr>
        <a:xfrm rot="10800000">
          <a:off x="2685198" y="3600788"/>
          <a:ext cx="2685198" cy="1800394"/>
        </a:xfrm>
        <a:prstGeom prst="trapezoid">
          <a:avLst>
            <a:gd name="adj" fmla="val 74573"/>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endParaRPr lang="fr-FR" sz="1400" kern="1200" dirty="0"/>
        </a:p>
      </dsp:txBody>
      <dsp:txXfrm rot="-10800000">
        <a:off x="2685198" y="3600788"/>
        <a:ext cx="2685198" cy="180039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Liste d’icônes avec cercles et étiquettes"/>
  <dgm:desc val="Permet de représenter des blocs d’informations non séquentiels ou groupés accompagnés d’éléments visuels associés. Fonctionne de manière optimale avec des icônes ou de petites images avec de courtes légendes de text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pPr/>
              <a:t>12/9/2019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pPr/>
              <a:t>‹N°›</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pPr/>
              <a:t>12/9/2019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pPr/>
              <a:t>‹N°›</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5</a:t>
            </a:fld>
            <a:endParaRPr lang="en-US" dirty="0"/>
          </a:p>
        </p:txBody>
      </p:sp>
    </p:spTree>
    <p:extLst>
      <p:ext uri="{BB962C8B-B14F-4D97-AF65-F5344CB8AC3E}">
        <p14:creationId xmlns:p14="http://schemas.microsoft.com/office/powerpoint/2010/main" val="3999379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7</a:t>
            </a:fld>
            <a:endParaRPr lang="en-US" dirty="0"/>
          </a:p>
        </p:txBody>
      </p:sp>
    </p:spTree>
    <p:extLst>
      <p:ext uri="{BB962C8B-B14F-4D97-AF65-F5344CB8AC3E}">
        <p14:creationId xmlns:p14="http://schemas.microsoft.com/office/powerpoint/2010/main" val="344677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9</a:t>
            </a:fld>
            <a:endParaRPr lang="en-US" dirty="0"/>
          </a:p>
        </p:txBody>
      </p:sp>
    </p:spTree>
    <p:extLst>
      <p:ext uri="{BB962C8B-B14F-4D97-AF65-F5344CB8AC3E}">
        <p14:creationId xmlns:p14="http://schemas.microsoft.com/office/powerpoint/2010/main" val="385170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10</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11</a:t>
            </a:fld>
            <a:endParaRPr lang="en-US" dirty="0"/>
          </a:p>
        </p:txBody>
      </p:sp>
    </p:spTree>
    <p:extLst>
      <p:ext uri="{BB962C8B-B14F-4D97-AF65-F5344CB8AC3E}">
        <p14:creationId xmlns:p14="http://schemas.microsoft.com/office/powerpoint/2010/main" val="104806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15</a:t>
            </a:fld>
            <a:endParaRPr lang="en-US" dirty="0"/>
          </a:p>
        </p:txBody>
      </p:sp>
    </p:spTree>
    <p:extLst>
      <p:ext uri="{BB962C8B-B14F-4D97-AF65-F5344CB8AC3E}">
        <p14:creationId xmlns:p14="http://schemas.microsoft.com/office/powerpoint/2010/main" val="103175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16</a:t>
            </a:fld>
            <a:endParaRPr lang="en-US" dirty="0"/>
          </a:p>
        </p:txBody>
      </p:sp>
    </p:spTree>
    <p:extLst>
      <p:ext uri="{BB962C8B-B14F-4D97-AF65-F5344CB8AC3E}">
        <p14:creationId xmlns:p14="http://schemas.microsoft.com/office/powerpoint/2010/main" val="2778212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pPr/>
              <a:t>17</a:t>
            </a:fld>
            <a:endParaRPr lang="en-US" dirty="0"/>
          </a:p>
        </p:txBody>
      </p:sp>
    </p:spTree>
    <p:extLst>
      <p:ext uri="{BB962C8B-B14F-4D97-AF65-F5344CB8AC3E}">
        <p14:creationId xmlns:p14="http://schemas.microsoft.com/office/powerpoint/2010/main" val="79547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8B34ED-4CDD-41C9-90F7-D768D5559A6F}" type="slidenum">
              <a:rPr lang="en-US" smtClean="0"/>
              <a:pPr/>
              <a:t>19</a:t>
            </a:fld>
            <a:endParaRPr lang="en-US" dirty="0"/>
          </a:p>
        </p:txBody>
      </p:sp>
    </p:spTree>
    <p:extLst>
      <p:ext uri="{BB962C8B-B14F-4D97-AF65-F5344CB8AC3E}">
        <p14:creationId xmlns:p14="http://schemas.microsoft.com/office/powerpoint/2010/main" val="398886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re et contenu">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mpara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ux conten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u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fr-FR" smtClean="0"/>
              <a:t>Cliquez sur l'icône pour ajouter une image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fr-FR" smtClean="0"/>
              <a:t>Modifiez le style du titre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re seul">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‹N°›</a:t>
            </a:fld>
            <a:endParaRPr lang="en-US" noProof="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fr-FR" smtClean="0"/>
              <a:t>Cliquez sur l'icône pour ajouter une image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fr-FR" smtClean="0"/>
              <a:t>Cliquez sur l'icône pour ajouter une image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fr-FR" smtClean="0"/>
              <a:t>Cliquez sur l'icône pour ajouter une image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fr-FR" smtClean="0"/>
              <a:t>Cliquez sur l'icône pour ajouter une image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‹N°›</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fr-FR" smtClean="0"/>
              <a:t>Modifier les styles du texte du masque</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‹N°›</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fr-FR" smtClean="0"/>
              <a:t>Cliquez sur l'icône pour ajouter une image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‹N°›</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pPr/>
              <a:t>‹N°›</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‹N°›</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2.wdp"/><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11.png"/><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hdphoto" Target="../media/hdphoto7.wdp"/><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gif"/><Relationship Id="rId5" Type="http://schemas.openxmlformats.org/officeDocument/2006/relationships/image" Target="../media/image13.png"/><Relationship Id="rId10" Type="http://schemas.openxmlformats.org/officeDocument/2006/relationships/image" Target="../media/image41.png"/><Relationship Id="rId4" Type="http://schemas.openxmlformats.org/officeDocument/2006/relationships/image" Target="../media/image38.png"/><Relationship Id="rId9"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1.png"/><Relationship Id="rId3" Type="http://schemas.microsoft.com/office/2007/relationships/hdphoto" Target="../media/hdphoto2.wdp"/><Relationship Id="rId7" Type="http://schemas.openxmlformats.org/officeDocument/2006/relationships/image" Target="../media/image11.png"/><Relationship Id="rId12" Type="http://schemas.microsoft.com/office/2007/relationships/hdphoto" Target="../media/hdphoto9.wdp"/><Relationship Id="rId2" Type="http://schemas.openxmlformats.org/officeDocument/2006/relationships/image" Target="../media/image9.png"/><Relationship Id="rId1" Type="http://schemas.openxmlformats.org/officeDocument/2006/relationships/slideLayout" Target="../slideLayouts/slideLayout17.xml"/><Relationship Id="rId6" Type="http://schemas.microsoft.com/office/2007/relationships/hdphoto" Target="../media/hdphoto3.wdp"/><Relationship Id="rId11" Type="http://schemas.openxmlformats.org/officeDocument/2006/relationships/image" Target="../media/image44.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43.png"/><Relationship Id="rId9" Type="http://schemas.microsoft.com/office/2007/relationships/hdphoto" Target="../media/hdphoto7.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4.wdp"/><Relationship Id="rId3" Type="http://schemas.openxmlformats.org/officeDocument/2006/relationships/image" Target="../media/image8.png"/><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4.png"/><Relationship Id="rId5" Type="http://schemas.microsoft.com/office/2007/relationships/hdphoto" Target="../media/hdphoto2.wdp"/><Relationship Id="rId15" Type="http://schemas.microsoft.com/office/2007/relationships/hdphoto" Target="../media/hdphoto5.wdp"/><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jpe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11" Type="http://schemas.microsoft.com/office/2007/relationships/hdphoto" Target="../media/hdphoto6.wdp"/><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598351"/>
            <a:ext cx="10787270" cy="830649"/>
          </a:xfrm>
        </p:spPr>
        <p:txBody>
          <a:bodyPr>
            <a:normAutofit fontScale="90000"/>
          </a:bodyPr>
          <a:lstStyle/>
          <a:p>
            <a:r>
              <a:rPr lang="en-US" dirty="0" smtClean="0">
                <a:solidFill>
                  <a:schemeClr val="bg1"/>
                </a:solidFill>
              </a:rPr>
              <a:t>PPE6 GSB-ADMIN</a:t>
            </a:r>
            <a:endParaRPr lang="en-US"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1661246" y="3429000"/>
            <a:ext cx="8869508" cy="1045308"/>
          </a:xfrm>
        </p:spPr>
        <p:txBody>
          <a:bodyPr>
            <a:normAutofit/>
          </a:bodyPr>
          <a:lstStyle/>
          <a:p>
            <a:r>
              <a:rPr lang="fr-FR" dirty="0" smtClean="0"/>
              <a:t>Groupe</a:t>
            </a:r>
            <a:r>
              <a:rPr lang="en-US" dirty="0" smtClean="0"/>
              <a:t> 2(Les </a:t>
            </a:r>
            <a:r>
              <a:rPr lang="en-US" dirty="0" err="1" smtClean="0"/>
              <a:t>Gamerz</a:t>
            </a:r>
            <a:r>
              <a:rPr lang="en-US" dirty="0" smtClean="0"/>
              <a:t>)</a:t>
            </a:r>
          </a:p>
          <a:p>
            <a:r>
              <a:rPr lang="fr-FR" dirty="0" smtClean="0"/>
              <a:t>Réalisé</a:t>
            </a:r>
            <a:r>
              <a:rPr lang="en-US" dirty="0" smtClean="0"/>
              <a:t> </a:t>
            </a:r>
            <a:r>
              <a:rPr lang="en-US" dirty="0"/>
              <a:t>sous la </a:t>
            </a:r>
            <a:r>
              <a:rPr lang="fr-FR" dirty="0" smtClean="0"/>
              <a:t>coordination de M.</a:t>
            </a:r>
            <a:r>
              <a:rPr lang="en-US" dirty="0" smtClean="0"/>
              <a:t>VALENTIN</a:t>
            </a:r>
            <a:endParaRPr lang="en-US" dirty="0">
              <a:solidFill>
                <a:schemeClr val="bg1"/>
              </a:solidFill>
            </a:endParaRPr>
          </a:p>
        </p:txBody>
      </p:sp>
      <p:sp>
        <p:nvSpPr>
          <p:cNvPr id="8" name="Text Placeholder 6">
            <a:extLst>
              <a:ext uri="{FF2B5EF4-FFF2-40B4-BE49-F238E27FC236}">
                <a16:creationId xmlns:a16="http://schemas.microsoft.com/office/drawing/2014/main" id="{5D865526-EC39-4780-A2A8-274A80A5C19B}"/>
              </a:ext>
            </a:extLst>
          </p:cNvPr>
          <p:cNvSpPr txBox="1">
            <a:spLocks/>
          </p:cNvSpPr>
          <p:nvPr/>
        </p:nvSpPr>
        <p:spPr>
          <a:xfrm>
            <a:off x="3239365" y="4673334"/>
            <a:ext cx="5230379" cy="1745937"/>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a:t>
            </a:r>
            <a:r>
              <a:rPr lang="en-US" dirty="0" smtClean="0"/>
              <a:t>-</a:t>
            </a:r>
            <a:r>
              <a:rPr lang="fr-FR" dirty="0" smtClean="0"/>
              <a:t>Membres</a:t>
            </a:r>
            <a:r>
              <a:rPr lang="en-US" dirty="0" smtClean="0"/>
              <a:t>--</a:t>
            </a:r>
          </a:p>
          <a:p>
            <a:r>
              <a:rPr lang="en-US" dirty="0" smtClean="0"/>
              <a:t>M.TREPORT</a:t>
            </a:r>
          </a:p>
          <a:p>
            <a:r>
              <a:rPr lang="en-US" dirty="0" smtClean="0"/>
              <a:t>M.LEBEAU</a:t>
            </a:r>
          </a:p>
          <a:p>
            <a:r>
              <a:rPr lang="en-US" dirty="0" smtClean="0"/>
              <a:t>M.AUGUSTIN</a:t>
            </a:r>
          </a:p>
          <a:p>
            <a:r>
              <a:rPr lang="en-US" dirty="0" smtClean="0"/>
              <a:t>M.COINDEVEL</a:t>
            </a:r>
            <a:endParaRPr lang="en-US" dirty="0"/>
          </a:p>
        </p:txBody>
      </p:sp>
      <p:sp>
        <p:nvSpPr>
          <p:cNvPr id="9" name="Text Placeholder 6">
            <a:extLst>
              <a:ext uri="{FF2B5EF4-FFF2-40B4-BE49-F238E27FC236}">
                <a16:creationId xmlns:a16="http://schemas.microsoft.com/office/drawing/2014/main" id="{5D865526-EC39-4780-A2A8-274A80A5C19B}"/>
              </a:ext>
            </a:extLst>
          </p:cNvPr>
          <p:cNvSpPr txBox="1">
            <a:spLocks/>
          </p:cNvSpPr>
          <p:nvPr/>
        </p:nvSpPr>
        <p:spPr>
          <a:xfrm>
            <a:off x="9598602" y="6419271"/>
            <a:ext cx="2676526" cy="365234"/>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smtClean="0"/>
              <a:t>10/12/2019</a:t>
            </a:r>
            <a:endParaRPr lang="en-US" dirty="0"/>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5024582"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xmlns="" val="1"/>
              </a:ext>
            </a:extLst>
          </p:cNvPr>
          <p:cNvSpPr/>
          <p:nvPr/>
        </p:nvSpPr>
        <p:spPr>
          <a:xfrm>
            <a:off x="0" y="0"/>
            <a:ext cx="5024583"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305063" y="327475"/>
            <a:ext cx="4150339" cy="573989"/>
          </a:xfrm>
        </p:spPr>
        <p:txBody>
          <a:bodyPr/>
          <a:lstStyle/>
          <a:p>
            <a:r>
              <a:rPr lang="en-US" sz="4000" dirty="0" err="1" smtClean="0"/>
              <a:t>Déclencheurs</a:t>
            </a:r>
            <a:endParaRPr lang="en-US" sz="40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pPr/>
              <a:t>10</a:t>
            </a:fld>
            <a:endParaRPr lang="en-US" dirty="0"/>
          </a:p>
        </p:txBody>
      </p:sp>
      <p:sp>
        <p:nvSpPr>
          <p:cNvPr id="2" name="Espace réservé du contenu 1"/>
          <p:cNvSpPr>
            <a:spLocks noGrp="1"/>
          </p:cNvSpPr>
          <p:nvPr>
            <p:ph idx="1"/>
          </p:nvPr>
        </p:nvSpPr>
        <p:spPr>
          <a:xfrm>
            <a:off x="5237619" y="1475453"/>
            <a:ext cx="6755597" cy="3122906"/>
          </a:xfrm>
        </p:spPr>
        <p:txBody>
          <a:bodyPr>
            <a:noAutofit/>
          </a:bodyPr>
          <a:lstStyle/>
          <a:p>
            <a:r>
              <a:rPr lang="fr-FR" dirty="0" smtClean="0"/>
              <a:t>Qu’est-ce que c’est ?</a:t>
            </a:r>
          </a:p>
          <a:p>
            <a:pPr lvl="1">
              <a:buFont typeface="Courier New" panose="02070309020205020404" pitchFamily="49" charset="0"/>
              <a:buChar char="o"/>
            </a:pPr>
            <a:r>
              <a:rPr lang="fr-FR" sz="1600" dirty="0" smtClean="0"/>
              <a:t>Une</a:t>
            </a:r>
            <a:r>
              <a:rPr lang="fr-FR" sz="1600" dirty="0"/>
              <a:t> </a:t>
            </a:r>
            <a:r>
              <a:rPr lang="fr-FR" sz="1600" b="1" dirty="0"/>
              <a:t>procédure stockée</a:t>
            </a:r>
            <a:r>
              <a:rPr lang="fr-FR" sz="1600" dirty="0"/>
              <a:t> est en fait une série d'instructions SQL désignée par un nom</a:t>
            </a:r>
            <a:r>
              <a:rPr lang="fr-FR" sz="1600" dirty="0" smtClean="0"/>
              <a:t>.</a:t>
            </a:r>
            <a:br>
              <a:rPr lang="fr-FR" sz="1600" dirty="0" smtClean="0"/>
            </a:br>
            <a:r>
              <a:rPr lang="fr-FR" sz="1600" dirty="0"/>
              <a:t>Elles permettent </a:t>
            </a:r>
            <a:r>
              <a:rPr lang="fr-FR" sz="1600" b="1" dirty="0"/>
              <a:t>d'automatiser des actions</a:t>
            </a:r>
            <a:r>
              <a:rPr lang="fr-FR" sz="1600" dirty="0"/>
              <a:t> qui peuvent être très </a:t>
            </a:r>
            <a:r>
              <a:rPr lang="fr-FR" sz="1600" dirty="0" smtClean="0"/>
              <a:t>complexes.</a:t>
            </a:r>
          </a:p>
          <a:p>
            <a:pPr lvl="1">
              <a:buFont typeface="Courier New" panose="02070309020205020404" pitchFamily="49" charset="0"/>
              <a:buChar char="o"/>
            </a:pPr>
            <a:r>
              <a:rPr lang="fr-FR" sz="1600" dirty="0" smtClean="0"/>
              <a:t>Les </a:t>
            </a:r>
            <a:r>
              <a:rPr lang="fr-FR" sz="1600" b="1" dirty="0"/>
              <a:t>triggers</a:t>
            </a:r>
            <a:r>
              <a:rPr lang="fr-FR" sz="1600" dirty="0"/>
              <a:t> sont des objets de la base de </a:t>
            </a:r>
            <a:r>
              <a:rPr lang="fr-FR" sz="1600" dirty="0" smtClean="0"/>
              <a:t>données,</a:t>
            </a:r>
            <a:r>
              <a:rPr lang="fr-FR" sz="1600" dirty="0"/>
              <a:t> </a:t>
            </a:r>
            <a:r>
              <a:rPr lang="fr-FR" sz="1600" b="1" dirty="0" err="1" smtClean="0"/>
              <a:t>ttachés</a:t>
            </a:r>
            <a:r>
              <a:rPr lang="fr-FR" sz="1600" b="1" dirty="0" smtClean="0"/>
              <a:t> </a:t>
            </a:r>
            <a:r>
              <a:rPr lang="fr-FR" sz="1600" b="1" dirty="0"/>
              <a:t>à une table</a:t>
            </a:r>
            <a:r>
              <a:rPr lang="fr-FR" sz="1600" dirty="0"/>
              <a:t>, ils vont </a:t>
            </a:r>
            <a:r>
              <a:rPr lang="fr-FR" sz="1600" b="1" dirty="0"/>
              <a:t>déclencher l'exécution d'une instruction</a:t>
            </a:r>
            <a:r>
              <a:rPr lang="fr-FR" sz="1600" dirty="0"/>
              <a:t>, ou d'un bloc </a:t>
            </a:r>
            <a:r>
              <a:rPr lang="fr-FR" sz="1600" dirty="0" smtClean="0"/>
              <a:t>d'instructions.</a:t>
            </a:r>
          </a:p>
          <a:p>
            <a:pPr marL="0" indent="0">
              <a:buNone/>
            </a:pPr>
            <a:r>
              <a:rPr lang="fr-FR" dirty="0" smtClean="0"/>
              <a:t/>
            </a:r>
            <a:br>
              <a:rPr lang="fr-FR" dirty="0" smtClean="0"/>
            </a:br>
            <a:endParaRPr lang="fr-FR" dirty="0" smtClean="0"/>
          </a:p>
          <a:p>
            <a:pPr marL="457200" lvl="1" indent="0">
              <a:buNone/>
            </a:pPr>
            <a:endParaRPr lang="fr-FR" sz="1600" dirty="0" smtClean="0"/>
          </a:p>
        </p:txBody>
      </p:sp>
      <p:sp>
        <p:nvSpPr>
          <p:cNvPr id="3" name="Espace réservé du texte 2"/>
          <p:cNvSpPr>
            <a:spLocks noGrp="1"/>
          </p:cNvSpPr>
          <p:nvPr>
            <p:ph type="body" idx="13"/>
          </p:nvPr>
        </p:nvSpPr>
        <p:spPr>
          <a:xfrm>
            <a:off x="5815310" y="901464"/>
            <a:ext cx="4943231" cy="407670"/>
          </a:xfrm>
        </p:spPr>
        <p:txBody>
          <a:bodyPr/>
          <a:lstStyle/>
          <a:p>
            <a:r>
              <a:rPr lang="fr-FR" dirty="0" smtClean="0"/>
              <a:t>Procédure stockée/</a:t>
            </a:r>
            <a:r>
              <a:rPr lang="fr-FR" dirty="0" err="1" smtClean="0"/>
              <a:t>Triggerz</a:t>
            </a:r>
            <a:endParaRPr lang="fr-FR" dirty="0"/>
          </a:p>
        </p:txBody>
      </p:sp>
      <p:sp>
        <p:nvSpPr>
          <p:cNvPr id="11" name="Espace réservé du contenu 1"/>
          <p:cNvSpPr txBox="1">
            <a:spLocks/>
          </p:cNvSpPr>
          <p:nvPr/>
        </p:nvSpPr>
        <p:spPr>
          <a:xfrm>
            <a:off x="5294331" y="4598359"/>
            <a:ext cx="6698885" cy="2147673"/>
          </a:xfrm>
          <a:prstGeom prst="rect">
            <a:avLst/>
          </a:prstGeom>
        </p:spPr>
        <p:txBody>
          <a:bodyPr vert="horz" lIns="0" tIns="45720" rIns="0" bIns="45720" rtlCol="0">
            <a:no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smtClean="0"/>
              <a:t>Comment </a:t>
            </a:r>
            <a:r>
              <a:rPr lang="fr-FR" dirty="0"/>
              <a:t>ça fonctionne ?</a:t>
            </a:r>
          </a:p>
          <a:p>
            <a:pPr lvl="1">
              <a:buFont typeface="Courier New" panose="02070309020205020404" pitchFamily="49" charset="0"/>
              <a:buChar char="o"/>
            </a:pPr>
            <a:r>
              <a:rPr lang="fr-FR" sz="1600" dirty="0"/>
              <a:t>Pour la </a:t>
            </a:r>
            <a:r>
              <a:rPr lang="fr-FR" sz="1600" b="1" dirty="0"/>
              <a:t>procédure stockée</a:t>
            </a:r>
            <a:r>
              <a:rPr lang="fr-FR" sz="1600" dirty="0"/>
              <a:t>, il suffit d’appeler celle-ci par son nom dans votre programme afin que la procédure exécute ses instructions </a:t>
            </a:r>
          </a:p>
          <a:p>
            <a:pPr lvl="1">
              <a:buFont typeface="Courier New" panose="02070309020205020404" pitchFamily="49" charset="0"/>
              <a:buChar char="o"/>
            </a:pPr>
            <a:r>
              <a:rPr lang="fr-FR" sz="1600" dirty="0"/>
              <a:t>Pour le </a:t>
            </a:r>
            <a:r>
              <a:rPr lang="fr-FR" sz="1600" b="1" dirty="0"/>
              <a:t>triggers</a:t>
            </a:r>
            <a:r>
              <a:rPr lang="fr-FR" sz="1600" dirty="0"/>
              <a:t>, à la différence des procédures, il n'est pas possible d'appeler un trigger : un trigger doit être déclenché par un événement.</a:t>
            </a:r>
            <a:r>
              <a:rPr lang="fr-FR" dirty="0" smtClean="0"/>
              <a:t/>
            </a:r>
            <a:br>
              <a:rPr lang="fr-FR" dirty="0" smtClean="0"/>
            </a:br>
            <a:endParaRPr lang="fr-FR" dirty="0" smtClean="0"/>
          </a:p>
          <a:p>
            <a:pPr marL="457200" lvl="1" indent="0">
              <a:buFont typeface="Arial" panose="020B0604020202020204" pitchFamily="34" charset="0"/>
              <a:buNone/>
            </a:pPr>
            <a:endParaRPr lang="fr-FR" dirty="0" smtClean="0"/>
          </a:p>
        </p:txBody>
      </p:sp>
    </p:spTree>
    <p:extLst>
      <p:ext uri="{BB962C8B-B14F-4D97-AF65-F5344CB8AC3E}">
        <p14:creationId xmlns:p14="http://schemas.microsoft.com/office/powerpoint/2010/main" val="272036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2"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heckerboard(across)">
                                      <p:cBhvr>
                                        <p:cTn id="7" dur="500"/>
                                        <p:tgtEl>
                                          <p:spTgt spid="44"/>
                                        </p:tgtEl>
                                      </p:cBhvr>
                                    </p:animEffect>
                                  </p:childTnLst>
                                </p:cTn>
                              </p:par>
                              <p:par>
                                <p:cTn id="8" presetID="5"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checkerboard(across)">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1000"/>
                                        <p:tgtEl>
                                          <p:spTgt spid="2">
                                            <p:txEl>
                                              <p:pRg st="0" end="0"/>
                                            </p:txEl>
                                          </p:spTgt>
                                        </p:tgtEl>
                                      </p:cBhvr>
                                    </p:animEffect>
                                    <p:anim calcmode="lin" valueType="num">
                                      <p:cBhvr>
                                        <p:cTn id="2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2">
                                            <p:txEl>
                                              <p:pRg st="0" end="0"/>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
                                            <p:txEl>
                                              <p:pRg st="0" end="0"/>
                                            </p:txEl>
                                          </p:spTgt>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animEffect transition="in" filter="fade">
                                      <p:cBhvr>
                                        <p:cTn id="33" dur="1000"/>
                                        <p:tgtEl>
                                          <p:spTgt spid="2">
                                            <p:txEl>
                                              <p:pRg st="1" end="1"/>
                                            </p:txEl>
                                          </p:spTgt>
                                        </p:tgtEl>
                                      </p:cBhvr>
                                    </p:animEffect>
                                    <p:anim calcmode="lin" valueType="num">
                                      <p:cBhvr>
                                        <p:cTn id="3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2">
                                            <p:txEl>
                                              <p:pRg st="1" end="1"/>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
                                            <p:txEl>
                                              <p:pRg st="1" end="1"/>
                                            </p:txEl>
                                          </p:spTgt>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animEffect transition="in" filter="fade">
                                      <p:cBhvr>
                                        <p:cTn id="39" dur="1000"/>
                                        <p:tgtEl>
                                          <p:spTgt spid="2">
                                            <p:txEl>
                                              <p:pRg st="2" end="2"/>
                                            </p:txEl>
                                          </p:spTgt>
                                        </p:tgtEl>
                                      </p:cBhvr>
                                    </p:animEffect>
                                    <p:anim calcmode="lin" valueType="num">
                                      <p:cBhvr>
                                        <p:cTn id="4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2">
                                            <p:txEl>
                                              <p:pRg st="2" end="2"/>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
                                            <p:txEl>
                                              <p:pRg st="2" end="2"/>
                                            </p:txEl>
                                          </p:spTgt>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2">
                                            <p:txEl>
                                              <p:pRg st="3" end="3"/>
                                            </p:txEl>
                                          </p:spTgt>
                                        </p:tgtEl>
                                        <p:attrNameLst>
                                          <p:attrName>style.visibility</p:attrName>
                                        </p:attrNameLst>
                                      </p:cBhvr>
                                      <p:to>
                                        <p:strVal val="visible"/>
                                      </p:to>
                                    </p:set>
                                    <p:animEffect transition="in" filter="fade">
                                      <p:cBhvr>
                                        <p:cTn id="45" dur="1000"/>
                                        <p:tgtEl>
                                          <p:spTgt spid="2">
                                            <p:txEl>
                                              <p:pRg st="3" end="3"/>
                                            </p:txEl>
                                          </p:spTgt>
                                        </p:tgtEl>
                                      </p:cBhvr>
                                    </p:animEffect>
                                    <p:anim calcmode="lin" valueType="num">
                                      <p:cBhvr>
                                        <p:cTn id="4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7" dur="900" decel="100000" fill="hold"/>
                                        <p:tgtEl>
                                          <p:spTgt spid="2">
                                            <p:txEl>
                                              <p:pRg st="3" end="3"/>
                                            </p:txEl>
                                          </p:spTgt>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grpId="0" nodeType="clickEffect">
                                  <p:stCondLst>
                                    <p:cond delay="0"/>
                                  </p:stCondLst>
                                  <p:childTnLst>
                                    <p:set>
                                      <p:cBhvr>
                                        <p:cTn id="52" dur="1" fill="hold">
                                          <p:stCondLst>
                                            <p:cond delay="0"/>
                                          </p:stCondLst>
                                        </p:cTn>
                                        <p:tgtEl>
                                          <p:spTgt spid="11">
                                            <p:txEl>
                                              <p:pRg st="0" end="0"/>
                                            </p:txEl>
                                          </p:spTgt>
                                        </p:tgtEl>
                                        <p:attrNameLst>
                                          <p:attrName>style.visibility</p:attrName>
                                        </p:attrNameLst>
                                      </p:cBhvr>
                                      <p:to>
                                        <p:strVal val="visible"/>
                                      </p:to>
                                    </p:set>
                                    <p:animEffect transition="in" filter="fade">
                                      <p:cBhvr>
                                        <p:cTn id="53" dur="1000"/>
                                        <p:tgtEl>
                                          <p:spTgt spid="11">
                                            <p:txEl>
                                              <p:pRg st="0" end="0"/>
                                            </p:txEl>
                                          </p:spTgt>
                                        </p:tgtEl>
                                      </p:cBhvr>
                                    </p:animEffect>
                                    <p:anim calcmode="lin" valueType="num">
                                      <p:cBhvr>
                                        <p:cTn id="5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5" dur="90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57" presetID="37" presetClass="entr" presetSubtype="0" fill="hold" grpId="0" nodeType="withEffect">
                                  <p:stCondLst>
                                    <p:cond delay="0"/>
                                  </p:stCondLst>
                                  <p:childTnLst>
                                    <p:set>
                                      <p:cBhvr>
                                        <p:cTn id="58" dur="1" fill="hold">
                                          <p:stCondLst>
                                            <p:cond delay="0"/>
                                          </p:stCondLst>
                                        </p:cTn>
                                        <p:tgtEl>
                                          <p:spTgt spid="11">
                                            <p:txEl>
                                              <p:pRg st="1" end="1"/>
                                            </p:txEl>
                                          </p:spTgt>
                                        </p:tgtEl>
                                        <p:attrNameLst>
                                          <p:attrName>style.visibility</p:attrName>
                                        </p:attrNameLst>
                                      </p:cBhvr>
                                      <p:to>
                                        <p:strVal val="visible"/>
                                      </p:to>
                                    </p:set>
                                    <p:animEffect transition="in" filter="fade">
                                      <p:cBhvr>
                                        <p:cTn id="59" dur="1000"/>
                                        <p:tgtEl>
                                          <p:spTgt spid="11">
                                            <p:txEl>
                                              <p:pRg st="1" end="1"/>
                                            </p:txEl>
                                          </p:spTgt>
                                        </p:tgtEl>
                                      </p:cBhvr>
                                    </p:animEffect>
                                    <p:anim calcmode="lin" valueType="num">
                                      <p:cBhvr>
                                        <p:cTn id="60"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61" dur="900" decel="100000" fill="hold"/>
                                        <p:tgtEl>
                                          <p:spTgt spid="11">
                                            <p:txEl>
                                              <p:pRg st="1" end="1"/>
                                            </p:txEl>
                                          </p:spTgt>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11">
                                            <p:txEl>
                                              <p:pRg st="1" end="1"/>
                                            </p:txEl>
                                          </p:spTgt>
                                        </p:tgtEl>
                                        <p:attrNameLst>
                                          <p:attrName>ppt_y</p:attrName>
                                        </p:attrNameLst>
                                      </p:cBhvr>
                                      <p:tavLst>
                                        <p:tav tm="0">
                                          <p:val>
                                            <p:strVal val="#ppt_y-.03"/>
                                          </p:val>
                                        </p:tav>
                                        <p:tav tm="100000">
                                          <p:val>
                                            <p:strVal val="#ppt_y"/>
                                          </p:val>
                                        </p:tav>
                                      </p:tavLst>
                                    </p:anim>
                                  </p:childTnLst>
                                </p:cTn>
                              </p:par>
                              <p:par>
                                <p:cTn id="63" presetID="37" presetClass="entr" presetSubtype="0" fill="hold" grpId="0" nodeType="withEffect">
                                  <p:stCondLst>
                                    <p:cond delay="0"/>
                                  </p:stCondLst>
                                  <p:childTnLst>
                                    <p:set>
                                      <p:cBhvr>
                                        <p:cTn id="64" dur="1" fill="hold">
                                          <p:stCondLst>
                                            <p:cond delay="0"/>
                                          </p:stCondLst>
                                        </p:cTn>
                                        <p:tgtEl>
                                          <p:spTgt spid="11">
                                            <p:txEl>
                                              <p:pRg st="2" end="2"/>
                                            </p:txEl>
                                          </p:spTgt>
                                        </p:tgtEl>
                                        <p:attrNameLst>
                                          <p:attrName>style.visibility</p:attrName>
                                        </p:attrNameLst>
                                      </p:cBhvr>
                                      <p:to>
                                        <p:strVal val="visible"/>
                                      </p:to>
                                    </p:set>
                                    <p:animEffect transition="in" filter="fade">
                                      <p:cBhvr>
                                        <p:cTn id="65" dur="1000"/>
                                        <p:tgtEl>
                                          <p:spTgt spid="11">
                                            <p:txEl>
                                              <p:pRg st="2" end="2"/>
                                            </p:txEl>
                                          </p:spTgt>
                                        </p:tgtEl>
                                      </p:cBhvr>
                                    </p:animEffect>
                                    <p:anim calcmode="lin" valueType="num">
                                      <p:cBhvr>
                                        <p:cTn id="66"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67" dur="900" decel="100000" fill="hold"/>
                                        <p:tgtEl>
                                          <p:spTgt spid="11">
                                            <p:txEl>
                                              <p:pRg st="2" end="2"/>
                                            </p:txEl>
                                          </p:spTgt>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11">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2" animBg="1"/>
      <p:bldP spid="12" grpId="0"/>
      <p:bldP spid="2" grpId="0" build="p"/>
      <p:bldP spid="3" grpId="0" build="p"/>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 name="Picture Placeholder 38">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37915" y="0"/>
            <a:ext cx="5024582" cy="685800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xmlns="" val="1"/>
              </a:ext>
            </a:extLst>
          </p:cNvPr>
          <p:cNvSpPr/>
          <p:nvPr/>
        </p:nvSpPr>
        <p:spPr>
          <a:xfrm>
            <a:off x="37914" y="0"/>
            <a:ext cx="5024583"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230713" y="338417"/>
            <a:ext cx="4150339" cy="573989"/>
          </a:xfrm>
        </p:spPr>
        <p:txBody>
          <a:bodyPr/>
          <a:lstStyle/>
          <a:p>
            <a:r>
              <a:rPr lang="en-US" sz="4000" dirty="0" err="1" smtClean="0"/>
              <a:t>Déclencheurs</a:t>
            </a:r>
            <a:endParaRPr lang="en-US" sz="40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pPr/>
              <a:t>11</a:t>
            </a:fld>
            <a:endParaRPr lang="en-US" dirty="0"/>
          </a:p>
        </p:txBody>
      </p:sp>
      <p:sp>
        <p:nvSpPr>
          <p:cNvPr id="2" name="Espace réservé du contenu 1"/>
          <p:cNvSpPr>
            <a:spLocks noGrp="1"/>
          </p:cNvSpPr>
          <p:nvPr>
            <p:ph idx="1"/>
          </p:nvPr>
        </p:nvSpPr>
        <p:spPr>
          <a:xfrm>
            <a:off x="5193369" y="1395113"/>
            <a:ext cx="6755597" cy="5255752"/>
          </a:xfrm>
        </p:spPr>
        <p:txBody>
          <a:bodyPr>
            <a:normAutofit/>
          </a:bodyPr>
          <a:lstStyle/>
          <a:p>
            <a:r>
              <a:rPr lang="fr-FR" sz="1900" dirty="0" smtClean="0"/>
              <a:t>Pourquoi les utilisée ?</a:t>
            </a:r>
          </a:p>
          <a:p>
            <a:pPr marL="457200" lvl="1" indent="0">
              <a:buNone/>
            </a:pPr>
            <a:endParaRPr lang="fr-FR" dirty="0"/>
          </a:p>
          <a:p>
            <a:pPr marL="457200" lvl="1" indent="0">
              <a:buNone/>
            </a:pPr>
            <a:endParaRPr lang="fr-FR" dirty="0" smtClean="0"/>
          </a:p>
        </p:txBody>
      </p:sp>
      <p:sp>
        <p:nvSpPr>
          <p:cNvPr id="3" name="Espace réservé du texte 2"/>
          <p:cNvSpPr>
            <a:spLocks noGrp="1"/>
          </p:cNvSpPr>
          <p:nvPr>
            <p:ph type="body" idx="13"/>
          </p:nvPr>
        </p:nvSpPr>
        <p:spPr>
          <a:xfrm>
            <a:off x="5741357" y="949924"/>
            <a:ext cx="4943231" cy="407670"/>
          </a:xfrm>
        </p:spPr>
        <p:txBody>
          <a:bodyPr/>
          <a:lstStyle/>
          <a:p>
            <a:r>
              <a:rPr lang="fr-FR" dirty="0" smtClean="0"/>
              <a:t>Procédure stockée/</a:t>
            </a:r>
            <a:r>
              <a:rPr lang="fr-FR" dirty="0" err="1" smtClean="0"/>
              <a:t>Triggerz</a:t>
            </a:r>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3045206604"/>
              </p:ext>
            </p:extLst>
          </p:nvPr>
        </p:nvGraphicFramePr>
        <p:xfrm>
          <a:off x="5193369" y="1834867"/>
          <a:ext cx="6501747" cy="4907280"/>
        </p:xfrm>
        <a:graphic>
          <a:graphicData uri="http://schemas.openxmlformats.org/drawingml/2006/table">
            <a:tbl>
              <a:tblPr firstRow="1" bandRow="1">
                <a:tableStyleId>{5C22544A-7EE6-4342-B048-85BDC9FD1C3A}</a:tableStyleId>
              </a:tblPr>
              <a:tblGrid>
                <a:gridCol w="2167249">
                  <a:extLst>
                    <a:ext uri="{9D8B030D-6E8A-4147-A177-3AD203B41FA5}">
                      <a16:colId xmlns:a16="http://schemas.microsoft.com/office/drawing/2014/main" val="3505653238"/>
                    </a:ext>
                  </a:extLst>
                </a:gridCol>
                <a:gridCol w="2167249">
                  <a:extLst>
                    <a:ext uri="{9D8B030D-6E8A-4147-A177-3AD203B41FA5}">
                      <a16:colId xmlns:a16="http://schemas.microsoft.com/office/drawing/2014/main" val="1093589440"/>
                    </a:ext>
                  </a:extLst>
                </a:gridCol>
                <a:gridCol w="2167249">
                  <a:extLst>
                    <a:ext uri="{9D8B030D-6E8A-4147-A177-3AD203B41FA5}">
                      <a16:colId xmlns:a16="http://schemas.microsoft.com/office/drawing/2014/main" val="3826299804"/>
                    </a:ext>
                  </a:extLst>
                </a:gridCol>
              </a:tblGrid>
              <a:tr h="291119">
                <a:tc>
                  <a:txBody>
                    <a:bodyPr/>
                    <a:lstStyle/>
                    <a:p>
                      <a:endParaRPr lang="fr-FR" sz="16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fr-FR" sz="1600" dirty="0" smtClean="0"/>
                        <a:t>Avantages</a:t>
                      </a:r>
                      <a:endParaRPr lang="fr-FR" sz="1600" dirty="0"/>
                    </a:p>
                  </a:txBody>
                  <a:tcPr>
                    <a:lnL w="12700" cmpd="sng">
                      <a:noFill/>
                    </a:lnL>
                  </a:tcPr>
                </a:tc>
                <a:tc>
                  <a:txBody>
                    <a:bodyPr/>
                    <a:lstStyle/>
                    <a:p>
                      <a:r>
                        <a:rPr lang="fr-FR" sz="1600" dirty="0" smtClean="0"/>
                        <a:t>Inconvénients</a:t>
                      </a:r>
                      <a:endParaRPr lang="fr-FR" sz="1600" dirty="0"/>
                    </a:p>
                  </a:txBody>
                  <a:tcPr/>
                </a:tc>
                <a:extLst>
                  <a:ext uri="{0D108BD9-81ED-4DB2-BD59-A6C34878D82A}">
                    <a16:rowId xmlns:a16="http://schemas.microsoft.com/office/drawing/2014/main" val="2008338397"/>
                  </a:ext>
                </a:extLst>
              </a:tr>
              <a:tr h="1601153">
                <a:tc>
                  <a:txBody>
                    <a:bodyPr/>
                    <a:lstStyle/>
                    <a:p>
                      <a:r>
                        <a:rPr lang="fr-FR" sz="1600" dirty="0" smtClean="0"/>
                        <a:t>Procédure Stockée</a:t>
                      </a:r>
                      <a:endParaRPr lang="fr-FR" sz="1600" dirty="0"/>
                    </a:p>
                  </a:txBody>
                  <a:tcPr>
                    <a:lnT w="38100" cmpd="sng">
                      <a:noFill/>
                    </a:lnT>
                  </a:tcPr>
                </a:tc>
                <a:tc>
                  <a:txBody>
                    <a:bodyPr/>
                    <a:lstStyle/>
                    <a:p>
                      <a:pPr marL="285750" indent="-285750">
                        <a:buFont typeface="Calibri" panose="020F0502020204030204" pitchFamily="34" charset="0"/>
                        <a:buChar char="⁺"/>
                      </a:pPr>
                      <a:r>
                        <a:rPr lang="fr-FR" sz="1600" b="1" i="0" kern="1200" dirty="0" smtClean="0">
                          <a:solidFill>
                            <a:schemeClr val="dk1"/>
                          </a:solidFill>
                          <a:effectLst/>
                          <a:latin typeface="+mn-lt"/>
                          <a:ea typeface="+mn-ea"/>
                          <a:cs typeface="+mn-cs"/>
                        </a:rPr>
                        <a:t>Stockée de manière durable</a:t>
                      </a:r>
                      <a:r>
                        <a:rPr lang="fr-FR" sz="1600" b="0" i="0" kern="1200" dirty="0" smtClean="0">
                          <a:solidFill>
                            <a:schemeClr val="dk1"/>
                          </a:solidFill>
                          <a:effectLst/>
                          <a:latin typeface="+mn-lt"/>
                          <a:ea typeface="+mn-ea"/>
                          <a:cs typeface="+mn-cs"/>
                        </a:rPr>
                        <a:t>, et fait </a:t>
                      </a:r>
                      <a:r>
                        <a:rPr lang="fr-FR" sz="1600" b="1" i="0" kern="1200" dirty="0" smtClean="0">
                          <a:solidFill>
                            <a:schemeClr val="dk1"/>
                          </a:solidFill>
                          <a:effectLst/>
                          <a:latin typeface="+mn-lt"/>
                          <a:ea typeface="+mn-ea"/>
                          <a:cs typeface="+mn-cs"/>
                        </a:rPr>
                        <a:t>partie intégrante de la base de données</a:t>
                      </a:r>
                    </a:p>
                    <a:p>
                      <a:pPr marL="285750" indent="-285750">
                        <a:buFont typeface="Calibri" panose="020F0502020204030204" pitchFamily="34" charset="0"/>
                        <a:buChar char="⁺"/>
                      </a:pPr>
                      <a:r>
                        <a:rPr lang="fr-FR" sz="1600" b="1" i="0" kern="1200" dirty="0" smtClean="0">
                          <a:solidFill>
                            <a:schemeClr val="dk1"/>
                          </a:solidFill>
                          <a:effectLst/>
                          <a:latin typeface="+mn-lt"/>
                          <a:ea typeface="+mn-ea"/>
                          <a:cs typeface="+mn-cs"/>
                        </a:rPr>
                        <a:t>Allège le code</a:t>
                      </a:r>
                    </a:p>
                    <a:p>
                      <a:pPr marL="285750" indent="-285750">
                        <a:buFont typeface="Calibri" panose="020F0502020204030204" pitchFamily="34" charset="0"/>
                        <a:buChar char="⁺"/>
                      </a:pPr>
                      <a:r>
                        <a:rPr lang="fr-FR" sz="1600" b="1" i="0" kern="1200" dirty="0" smtClean="0">
                          <a:solidFill>
                            <a:schemeClr val="dk1"/>
                          </a:solidFill>
                          <a:effectLst/>
                          <a:latin typeface="+mn-lt"/>
                          <a:ea typeface="+mn-ea"/>
                          <a:cs typeface="+mn-cs"/>
                        </a:rPr>
                        <a:t>Peut utilisé</a:t>
                      </a:r>
                      <a:r>
                        <a:rPr lang="fr-FR" sz="1600" b="1" i="0" kern="1200" baseline="0" dirty="0" smtClean="0">
                          <a:solidFill>
                            <a:schemeClr val="dk1"/>
                          </a:solidFill>
                          <a:effectLst/>
                          <a:latin typeface="+mn-lt"/>
                          <a:ea typeface="+mn-ea"/>
                          <a:cs typeface="+mn-cs"/>
                        </a:rPr>
                        <a:t> plusieurs tables</a:t>
                      </a:r>
                      <a:endParaRPr lang="fr-FR" sz="1600" b="1" i="0" kern="1200" dirty="0" smtClean="0">
                        <a:solidFill>
                          <a:schemeClr val="dk1"/>
                        </a:solidFill>
                        <a:effectLst/>
                        <a:latin typeface="+mn-lt"/>
                        <a:ea typeface="+mn-ea"/>
                        <a:cs typeface="+mn-cs"/>
                      </a:endParaRPr>
                    </a:p>
                    <a:p>
                      <a:endParaRPr lang="fr-FR" sz="1600" dirty="0"/>
                    </a:p>
                  </a:txBody>
                  <a:tcPr/>
                </a:tc>
                <a:tc>
                  <a:txBody>
                    <a:bodyPr/>
                    <a:lstStyle/>
                    <a:p>
                      <a:pPr marL="285750" indent="-285750">
                        <a:buFont typeface="Calibri" panose="020F0502020204030204" pitchFamily="34" charset="0"/>
                        <a:buChar char="⁻"/>
                      </a:pPr>
                      <a:r>
                        <a:rPr lang="fr-FR" sz="1600" b="0" i="0" dirty="0" smtClean="0"/>
                        <a:t>Nécessite un serveur de base de données </a:t>
                      </a:r>
                      <a:r>
                        <a:rPr lang="fr-FR" sz="1600" b="1" i="0" dirty="0" smtClean="0"/>
                        <a:t>assez puissant</a:t>
                      </a:r>
                      <a:endParaRPr lang="fr-FR" sz="1600" b="1" i="0" dirty="0"/>
                    </a:p>
                  </a:txBody>
                  <a:tcPr/>
                </a:tc>
                <a:extLst>
                  <a:ext uri="{0D108BD9-81ED-4DB2-BD59-A6C34878D82A}">
                    <a16:rowId xmlns:a16="http://schemas.microsoft.com/office/drawing/2014/main" val="4036694089"/>
                  </a:ext>
                </a:extLst>
              </a:tr>
              <a:tr h="291119">
                <a:tc>
                  <a:txBody>
                    <a:bodyPr/>
                    <a:lstStyle/>
                    <a:p>
                      <a:r>
                        <a:rPr lang="fr-FR" sz="1600" dirty="0" err="1" smtClean="0"/>
                        <a:t>Triggerz</a:t>
                      </a:r>
                      <a:endParaRPr lang="fr-FR" sz="1600" dirty="0"/>
                    </a:p>
                  </a:txBody>
                  <a:tcPr/>
                </a:tc>
                <a:tc>
                  <a:txBody>
                    <a:bodyPr/>
                    <a:lstStyle/>
                    <a:p>
                      <a:pPr marL="285750" indent="-285750">
                        <a:buFont typeface="Calibri" panose="020F0502020204030204" pitchFamily="34" charset="0"/>
                        <a:buChar char="⁺"/>
                      </a:pPr>
                      <a:r>
                        <a:rPr lang="fr-FR" sz="1600" b="1" i="0" kern="1200" dirty="0" smtClean="0">
                          <a:solidFill>
                            <a:schemeClr val="dk1"/>
                          </a:solidFill>
                          <a:effectLst/>
                          <a:latin typeface="+mn-lt"/>
                          <a:ea typeface="+mn-ea"/>
                          <a:cs typeface="+mn-cs"/>
                        </a:rPr>
                        <a:t>Stockée de manière durable</a:t>
                      </a:r>
                      <a:r>
                        <a:rPr lang="fr-FR" sz="1600" b="0" i="0" kern="1200" dirty="0" smtClean="0">
                          <a:solidFill>
                            <a:schemeClr val="dk1"/>
                          </a:solidFill>
                          <a:effectLst/>
                          <a:latin typeface="+mn-lt"/>
                          <a:ea typeface="+mn-ea"/>
                          <a:cs typeface="+mn-cs"/>
                        </a:rPr>
                        <a:t>, et fait </a:t>
                      </a:r>
                      <a:r>
                        <a:rPr lang="fr-FR" sz="1600" b="1" i="0" kern="1200" dirty="0" smtClean="0">
                          <a:solidFill>
                            <a:schemeClr val="dk1"/>
                          </a:solidFill>
                          <a:effectLst/>
                          <a:latin typeface="+mn-lt"/>
                          <a:ea typeface="+mn-ea"/>
                          <a:cs typeface="+mn-cs"/>
                        </a:rPr>
                        <a:t>partie intégrante de la base de données</a:t>
                      </a:r>
                    </a:p>
                    <a:p>
                      <a:pPr marL="285750" indent="-285750">
                        <a:buFont typeface="Calibri" panose="020F0502020204030204" pitchFamily="34" charset="0"/>
                        <a:buChar char="⁺"/>
                      </a:pPr>
                      <a:r>
                        <a:rPr lang="fr-FR" sz="1600" b="1" i="0" kern="1200" dirty="0" smtClean="0">
                          <a:solidFill>
                            <a:schemeClr val="dk1"/>
                          </a:solidFill>
                          <a:effectLst/>
                          <a:latin typeface="+mn-lt"/>
                          <a:ea typeface="+mn-ea"/>
                          <a:cs typeface="+mn-cs"/>
                        </a:rPr>
                        <a:t>Allège le code</a:t>
                      </a:r>
                    </a:p>
                    <a:p>
                      <a:pPr marL="285750" indent="-285750">
                        <a:buFont typeface="Calibri" panose="020F0502020204030204" pitchFamily="34" charset="0"/>
                        <a:buChar char="⁺"/>
                      </a:pPr>
                      <a:r>
                        <a:rPr lang="fr-FR" sz="1600" b="1" i="0" kern="1200" dirty="0" smtClean="0">
                          <a:solidFill>
                            <a:schemeClr val="dk1"/>
                          </a:solidFill>
                          <a:effectLst/>
                          <a:latin typeface="+mn-lt"/>
                          <a:ea typeface="+mn-ea"/>
                          <a:cs typeface="+mn-cs"/>
                        </a:rPr>
                        <a:t>N’a</a:t>
                      </a:r>
                      <a:r>
                        <a:rPr lang="fr-FR" sz="1600" b="1" i="0" kern="1200" baseline="0" dirty="0" smtClean="0">
                          <a:solidFill>
                            <a:schemeClr val="dk1"/>
                          </a:solidFill>
                          <a:effectLst/>
                          <a:latin typeface="+mn-lt"/>
                          <a:ea typeface="+mn-ea"/>
                          <a:cs typeface="+mn-cs"/>
                        </a:rPr>
                        <a:t> pas besoin d’être appelé </a:t>
                      </a:r>
                      <a:endParaRPr lang="fr-FR" sz="1600" b="1" i="0" kern="1200" dirty="0" smtClean="0">
                        <a:solidFill>
                          <a:schemeClr val="dk1"/>
                        </a:solidFill>
                        <a:effectLst/>
                        <a:latin typeface="+mn-lt"/>
                        <a:ea typeface="+mn-ea"/>
                        <a:cs typeface="+mn-cs"/>
                      </a:endParaRPr>
                    </a:p>
                    <a:p>
                      <a:endParaRPr lang="fr-FR" sz="160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fr-FR" sz="1600" b="0" dirty="0" smtClean="0"/>
                        <a:t>Nécessite un serveur de base de données </a:t>
                      </a:r>
                      <a:r>
                        <a:rPr lang="fr-FR" sz="1600" b="1" dirty="0" smtClean="0"/>
                        <a:t>assez puissant</a:t>
                      </a:r>
                    </a:p>
                    <a:p>
                      <a:pPr marL="0" indent="0">
                        <a:buFont typeface="Calibri" panose="020F0502020204030204" pitchFamily="34" charset="0"/>
                        <a:buNone/>
                      </a:pPr>
                      <a:endParaRPr lang="fr-FR" sz="1600" dirty="0" smtClean="0"/>
                    </a:p>
                  </a:txBody>
                  <a:tcPr/>
                </a:tc>
                <a:extLst>
                  <a:ext uri="{0D108BD9-81ED-4DB2-BD59-A6C34878D82A}">
                    <a16:rowId xmlns:a16="http://schemas.microsoft.com/office/drawing/2014/main" val="1453758111"/>
                  </a:ext>
                </a:extLst>
              </a:tr>
            </a:tbl>
          </a:graphicData>
        </a:graphic>
      </p:graphicFrame>
    </p:spTree>
    <p:extLst>
      <p:ext uri="{BB962C8B-B14F-4D97-AF65-F5344CB8AC3E}">
        <p14:creationId xmlns:p14="http://schemas.microsoft.com/office/powerpoint/2010/main" val="410827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strVal val="#ppt_w*0.7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animEffect transition="in" filter="fad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animEffect transition="in" filter="circle(in)">
                                      <p:cBhvr>
                                        <p:cTn id="29" dur="2000"/>
                                        <p:tgtEl>
                                          <p:spTgt spid="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2"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925" r="24925"/>
          <a:stretch>
            <a:fillRect/>
          </a:stretch>
        </p:blipFill>
        <p:spPr>
          <a:xfrm>
            <a:off x="0" y="0"/>
            <a:ext cx="3427413" cy="6834188"/>
          </a:xfrm>
        </p:spPr>
      </p:pic>
      <p:sp>
        <p:nvSpPr>
          <p:cNvPr id="3" name="Titre 2"/>
          <p:cNvSpPr>
            <a:spLocks noGrp="1"/>
          </p:cNvSpPr>
          <p:nvPr>
            <p:ph type="title"/>
          </p:nvPr>
        </p:nvSpPr>
        <p:spPr>
          <a:xfrm>
            <a:off x="4505875" y="76879"/>
            <a:ext cx="5808955" cy="987769"/>
          </a:xfrm>
        </p:spPr>
        <p:txBody>
          <a:bodyPr>
            <a:normAutofit/>
          </a:bodyPr>
          <a:lstStyle/>
          <a:p>
            <a:r>
              <a:rPr lang="fr-FR" sz="4400" dirty="0" smtClean="0"/>
              <a:t>Procédure stockée</a:t>
            </a:r>
            <a:endParaRPr lang="fr-FR" sz="4400" dirty="0"/>
          </a:p>
        </p:txBody>
      </p:sp>
      <p:sp>
        <p:nvSpPr>
          <p:cNvPr id="4" name="Espace réservé du texte 3"/>
          <p:cNvSpPr>
            <a:spLocks noGrp="1"/>
          </p:cNvSpPr>
          <p:nvPr>
            <p:ph type="body" idx="1"/>
          </p:nvPr>
        </p:nvSpPr>
        <p:spPr>
          <a:xfrm>
            <a:off x="5990082" y="945518"/>
            <a:ext cx="2996517" cy="365125"/>
          </a:xfrm>
        </p:spPr>
        <p:txBody>
          <a:bodyPr>
            <a:normAutofit fontScale="85000" lnSpcReduction="20000"/>
          </a:bodyPr>
          <a:lstStyle/>
          <a:p>
            <a:r>
              <a:rPr lang="fr-FR" dirty="0" smtClean="0"/>
              <a:t>Fonctionnement</a:t>
            </a:r>
            <a:endParaRPr lang="fr-FR" dirty="0"/>
          </a:p>
        </p:txBody>
      </p:sp>
      <p:sp>
        <p:nvSpPr>
          <p:cNvPr id="5" name="Espace réservé du numéro de diapositive 4"/>
          <p:cNvSpPr>
            <a:spLocks noGrp="1"/>
          </p:cNvSpPr>
          <p:nvPr>
            <p:ph type="sldNum" sz="quarter" idx="12"/>
          </p:nvPr>
        </p:nvSpPr>
        <p:spPr/>
        <p:txBody>
          <a:bodyPr/>
          <a:lstStyle/>
          <a:p>
            <a:fld id="{8C2E478F-E849-4A8C-AF1F-CBCC78A7CBFA}" type="slidenum">
              <a:rPr lang="en-US" smtClean="0"/>
              <a:pPr/>
              <a:t>12</a:t>
            </a:fld>
            <a:endParaRPr lang="en-US" dirty="0"/>
          </a:p>
        </p:txBody>
      </p:sp>
      <p:pic>
        <p:nvPicPr>
          <p:cNvPr id="6" name="Image 5"/>
          <p:cNvPicPr>
            <a:picLocks noChangeAspect="1"/>
          </p:cNvPicPr>
          <p:nvPr/>
        </p:nvPicPr>
        <p:blipFill>
          <a:blip r:embed="rId3"/>
          <a:stretch>
            <a:fillRect/>
          </a:stretch>
        </p:blipFill>
        <p:spPr>
          <a:xfrm>
            <a:off x="3071372" y="2892819"/>
            <a:ext cx="853149" cy="1096905"/>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1607" y="3478648"/>
            <a:ext cx="614312" cy="622503"/>
          </a:xfrm>
          <a:prstGeom prst="rect">
            <a:avLst/>
          </a:prstGeom>
        </p:spPr>
      </p:pic>
      <p:sp>
        <p:nvSpPr>
          <p:cNvPr id="11" name="Flèche droite 10"/>
          <p:cNvSpPr/>
          <p:nvPr/>
        </p:nvSpPr>
        <p:spPr>
          <a:xfrm>
            <a:off x="4194015" y="2977482"/>
            <a:ext cx="5506471" cy="472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avec flèche vers le bas 11"/>
          <p:cNvSpPr/>
          <p:nvPr/>
        </p:nvSpPr>
        <p:spPr>
          <a:xfrm>
            <a:off x="5561677" y="2012161"/>
            <a:ext cx="2699347" cy="1032346"/>
          </a:xfrm>
          <a:prstGeom prst="down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mtClean="0"/>
              <a:t>Appel de la procédure dans le programme</a:t>
            </a:r>
            <a:endParaRPr lang="fr-FR" dirty="0"/>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338" y="2744623"/>
            <a:ext cx="1245101" cy="1245101"/>
          </a:xfrm>
          <a:prstGeom prst="rect">
            <a:avLst/>
          </a:prstGeom>
        </p:spPr>
      </p:pic>
      <p:sp>
        <p:nvSpPr>
          <p:cNvPr id="15" name="Éclair 14"/>
          <p:cNvSpPr/>
          <p:nvPr/>
        </p:nvSpPr>
        <p:spPr>
          <a:xfrm rot="21013952" flipH="1">
            <a:off x="10249806" y="2186553"/>
            <a:ext cx="719331" cy="763857"/>
          </a:xfrm>
          <a:prstGeom prst="lightningBol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6" name="Nuage 15"/>
          <p:cNvSpPr/>
          <p:nvPr/>
        </p:nvSpPr>
        <p:spPr>
          <a:xfrm rot="578674">
            <a:off x="9696225" y="1452237"/>
            <a:ext cx="1778273" cy="10426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p:cNvSpPr txBox="1"/>
          <p:nvPr/>
        </p:nvSpPr>
        <p:spPr>
          <a:xfrm>
            <a:off x="9895083" y="1650379"/>
            <a:ext cx="1556654" cy="646331"/>
          </a:xfrm>
          <a:prstGeom prst="rect">
            <a:avLst/>
          </a:prstGeom>
          <a:noFill/>
        </p:spPr>
        <p:txBody>
          <a:bodyPr wrap="square" rtlCol="0">
            <a:spAutoFit/>
          </a:bodyPr>
          <a:lstStyle/>
          <a:p>
            <a:r>
              <a:rPr lang="fr-FR" dirty="0" smtClean="0">
                <a:solidFill>
                  <a:schemeClr val="bg1"/>
                </a:solidFill>
              </a:rPr>
              <a:t>Exécution de procédure  </a:t>
            </a:r>
            <a:endParaRPr lang="fr-FR" dirty="0">
              <a:solidFill>
                <a:schemeClr val="bg1"/>
              </a:solidFill>
            </a:endParaRPr>
          </a:p>
        </p:txBody>
      </p:sp>
      <p:sp>
        <p:nvSpPr>
          <p:cNvPr id="18" name="Flèche droite 17"/>
          <p:cNvSpPr/>
          <p:nvPr/>
        </p:nvSpPr>
        <p:spPr>
          <a:xfrm flipH="1">
            <a:off x="4145586" y="3478648"/>
            <a:ext cx="5531751" cy="47246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avec flèche vers le bas 18"/>
          <p:cNvSpPr/>
          <p:nvPr/>
        </p:nvSpPr>
        <p:spPr>
          <a:xfrm flipV="1">
            <a:off x="5736679" y="3864417"/>
            <a:ext cx="2421141" cy="1332737"/>
          </a:xfrm>
          <a:prstGeom prst="downArrowCallou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0" name="ZoneTexte 19"/>
          <p:cNvSpPr txBox="1"/>
          <p:nvPr/>
        </p:nvSpPr>
        <p:spPr>
          <a:xfrm>
            <a:off x="5705677" y="4575553"/>
            <a:ext cx="2508374" cy="369332"/>
          </a:xfrm>
          <a:prstGeom prst="rect">
            <a:avLst/>
          </a:prstGeom>
          <a:noFill/>
        </p:spPr>
        <p:txBody>
          <a:bodyPr wrap="square" rtlCol="0">
            <a:spAutoFit/>
          </a:bodyPr>
          <a:lstStyle/>
          <a:p>
            <a:r>
              <a:rPr lang="fr-FR" dirty="0" smtClean="0">
                <a:solidFill>
                  <a:schemeClr val="bg1"/>
                </a:solidFill>
              </a:rPr>
              <a:t>Réponse de la procédure </a:t>
            </a:r>
            <a:endParaRPr lang="fr-FR" dirty="0">
              <a:solidFill>
                <a:schemeClr val="bg1"/>
              </a:solidFill>
            </a:endParaRPr>
          </a:p>
        </p:txBody>
      </p:sp>
      <p:sp>
        <p:nvSpPr>
          <p:cNvPr id="21" name="Bulle ronde 20"/>
          <p:cNvSpPr/>
          <p:nvPr/>
        </p:nvSpPr>
        <p:spPr>
          <a:xfrm>
            <a:off x="3303435" y="2012161"/>
            <a:ext cx="1503643" cy="88065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INSERT</a:t>
            </a:r>
          </a:p>
          <a:p>
            <a:pPr algn="ctr"/>
            <a:r>
              <a:rPr lang="fr-FR" dirty="0" smtClean="0"/>
              <a:t>UPDATE</a:t>
            </a:r>
          </a:p>
          <a:p>
            <a:pPr algn="ctr"/>
            <a:r>
              <a:rPr lang="fr-FR" dirty="0" smtClean="0"/>
              <a:t>DELETE</a:t>
            </a:r>
            <a:endParaRPr lang="fr-FR" dirty="0"/>
          </a:p>
        </p:txBody>
      </p:sp>
      <p:pic>
        <p:nvPicPr>
          <p:cNvPr id="23" name="Image 22" descr="Afficher l’image source"/>
          <p:cNvPicPr/>
          <p:nvPr/>
        </p:nvPicPr>
        <p:blipFill>
          <a:blip r:embed="rId6" cstate="print">
            <a:extLst>
              <a:ext uri="{BEBA8EAE-BF5A-486C-A8C5-ECC9F3942E4B}">
                <a14:imgProps xmlns:a14="http://schemas.microsoft.com/office/drawing/2010/main">
                  <a14:imgLayer r:embed="rId7">
                    <a14:imgEffect>
                      <a14:backgroundRemoval t="3965" b="95154" l="441" r="99559">
                        <a14:foregroundMark x1="65198" y1="17621" x2="65198" y2="17621"/>
                      </a14:backgroundRemoval>
                    </a14:imgEffect>
                  </a14:imgLayer>
                </a14:imgProps>
              </a:ext>
            </a:extLst>
          </a:blip>
          <a:srcRect/>
          <a:stretch>
            <a:fillRect/>
          </a:stretch>
        </p:blipFill>
        <p:spPr bwMode="auto">
          <a:xfrm>
            <a:off x="10086296" y="3330215"/>
            <a:ext cx="761579" cy="600460"/>
          </a:xfrm>
          <a:prstGeom prst="rect">
            <a:avLst/>
          </a:prstGeom>
          <a:noFill/>
          <a:ln w="9525">
            <a:noFill/>
            <a:miter lim="800000"/>
            <a:headEnd/>
            <a:tailEnd/>
          </a:ln>
        </p:spPr>
      </p:pic>
      <p:sp>
        <p:nvSpPr>
          <p:cNvPr id="7" name="Rectangle 6"/>
          <p:cNvSpPr/>
          <p:nvPr/>
        </p:nvSpPr>
        <p:spPr>
          <a:xfrm rot="10800000">
            <a:off x="9763866" y="4301479"/>
            <a:ext cx="1556654" cy="895739"/>
          </a:xfrm>
          <a:prstGeom prst="wedgeRectCallout">
            <a:avLst>
              <a:gd name="adj1" fmla="val -5217"/>
              <a:gd name="adj2" fmla="val 91818"/>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9745142" y="4437053"/>
            <a:ext cx="1556350" cy="646331"/>
          </a:xfrm>
          <a:prstGeom prst="rect">
            <a:avLst/>
          </a:prstGeom>
          <a:noFill/>
        </p:spPr>
        <p:txBody>
          <a:bodyPr wrap="square" rtlCol="0">
            <a:spAutoFit/>
          </a:bodyPr>
          <a:lstStyle/>
          <a:p>
            <a:pPr algn="ctr"/>
            <a:r>
              <a:rPr lang="fr-FR" dirty="0" smtClean="0">
                <a:solidFill>
                  <a:schemeClr val="bg1"/>
                </a:solidFill>
              </a:rPr>
              <a:t>Interagie avec les tables</a:t>
            </a:r>
            <a:endParaRPr lang="fr-FR" dirty="0">
              <a:solidFill>
                <a:schemeClr val="bg1"/>
              </a:solidFill>
            </a:endParaRPr>
          </a:p>
        </p:txBody>
      </p:sp>
    </p:spTree>
    <p:extLst>
      <p:ext uri="{BB962C8B-B14F-4D97-AF65-F5344CB8AC3E}">
        <p14:creationId xmlns:p14="http://schemas.microsoft.com/office/powerpoint/2010/main" val="276053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inVertic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1000" fill="hold"/>
                                        <p:tgtEl>
                                          <p:spTgt spid="15"/>
                                        </p:tgtEl>
                                        <p:attrNameLst>
                                          <p:attrName>ppt_w</p:attrName>
                                        </p:attrNameLst>
                                      </p:cBhvr>
                                      <p:tavLst>
                                        <p:tav tm="0">
                                          <p:val>
                                            <p:fltVal val="0"/>
                                          </p:val>
                                        </p:tav>
                                        <p:tav tm="100000">
                                          <p:val>
                                            <p:strVal val="#ppt_w"/>
                                          </p:val>
                                        </p:tav>
                                      </p:tavLst>
                                    </p:anim>
                                    <p:anim calcmode="lin" valueType="num">
                                      <p:cBhvr>
                                        <p:cTn id="60" dur="1000" fill="hold"/>
                                        <p:tgtEl>
                                          <p:spTgt spid="15"/>
                                        </p:tgtEl>
                                        <p:attrNameLst>
                                          <p:attrName>ppt_h</p:attrName>
                                        </p:attrNameLst>
                                      </p:cBhvr>
                                      <p:tavLst>
                                        <p:tav tm="0">
                                          <p:val>
                                            <p:fltVal val="0"/>
                                          </p:val>
                                        </p:tav>
                                        <p:tav tm="100000">
                                          <p:val>
                                            <p:strVal val="#ppt_h"/>
                                          </p:val>
                                        </p:tav>
                                      </p:tavLst>
                                    </p:anim>
                                    <p:anim calcmode="lin" valueType="num">
                                      <p:cBhvr>
                                        <p:cTn id="61" dur="1000" fill="hold"/>
                                        <p:tgtEl>
                                          <p:spTgt spid="15"/>
                                        </p:tgtEl>
                                        <p:attrNameLst>
                                          <p:attrName>style.rotation</p:attrName>
                                        </p:attrNameLst>
                                      </p:cBhvr>
                                      <p:tavLst>
                                        <p:tav tm="0">
                                          <p:val>
                                            <p:fltVal val="90"/>
                                          </p:val>
                                        </p:tav>
                                        <p:tav tm="100000">
                                          <p:val>
                                            <p:fltVal val="0"/>
                                          </p:val>
                                        </p:tav>
                                      </p:tavLst>
                                    </p:anim>
                                    <p:animEffect transition="in" filter="fade">
                                      <p:cBhvr>
                                        <p:cTn id="62" dur="1000"/>
                                        <p:tgtEl>
                                          <p:spTgt spid="15"/>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1000" fill="hold"/>
                                        <p:tgtEl>
                                          <p:spTgt spid="17"/>
                                        </p:tgtEl>
                                        <p:attrNameLst>
                                          <p:attrName>ppt_w</p:attrName>
                                        </p:attrNameLst>
                                      </p:cBhvr>
                                      <p:tavLst>
                                        <p:tav tm="0">
                                          <p:val>
                                            <p:fltVal val="0"/>
                                          </p:val>
                                        </p:tav>
                                        <p:tav tm="100000">
                                          <p:val>
                                            <p:strVal val="#ppt_w"/>
                                          </p:val>
                                        </p:tav>
                                      </p:tavLst>
                                    </p:anim>
                                    <p:anim calcmode="lin" valueType="num">
                                      <p:cBhvr>
                                        <p:cTn id="66" dur="1000" fill="hold"/>
                                        <p:tgtEl>
                                          <p:spTgt spid="17"/>
                                        </p:tgtEl>
                                        <p:attrNameLst>
                                          <p:attrName>ppt_h</p:attrName>
                                        </p:attrNameLst>
                                      </p:cBhvr>
                                      <p:tavLst>
                                        <p:tav tm="0">
                                          <p:val>
                                            <p:fltVal val="0"/>
                                          </p:val>
                                        </p:tav>
                                        <p:tav tm="100000">
                                          <p:val>
                                            <p:strVal val="#ppt_h"/>
                                          </p:val>
                                        </p:tav>
                                      </p:tavLst>
                                    </p:anim>
                                    <p:anim calcmode="lin" valueType="num">
                                      <p:cBhvr>
                                        <p:cTn id="67" dur="1000" fill="hold"/>
                                        <p:tgtEl>
                                          <p:spTgt spid="17"/>
                                        </p:tgtEl>
                                        <p:attrNameLst>
                                          <p:attrName>style.rotation</p:attrName>
                                        </p:attrNameLst>
                                      </p:cBhvr>
                                      <p:tavLst>
                                        <p:tav tm="0">
                                          <p:val>
                                            <p:fltVal val="90"/>
                                          </p:val>
                                        </p:tav>
                                        <p:tav tm="100000">
                                          <p:val>
                                            <p:fltVal val="0"/>
                                          </p:val>
                                        </p:tav>
                                      </p:tavLst>
                                    </p:anim>
                                    <p:animEffect transition="in" filter="fade">
                                      <p:cBhvr>
                                        <p:cTn id="68" dur="1000"/>
                                        <p:tgtEl>
                                          <p:spTgt spid="17"/>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1000" fill="hold"/>
                                        <p:tgtEl>
                                          <p:spTgt spid="16"/>
                                        </p:tgtEl>
                                        <p:attrNameLst>
                                          <p:attrName>ppt_w</p:attrName>
                                        </p:attrNameLst>
                                      </p:cBhvr>
                                      <p:tavLst>
                                        <p:tav tm="0">
                                          <p:val>
                                            <p:fltVal val="0"/>
                                          </p:val>
                                        </p:tav>
                                        <p:tav tm="100000">
                                          <p:val>
                                            <p:strVal val="#ppt_w"/>
                                          </p:val>
                                        </p:tav>
                                      </p:tavLst>
                                    </p:anim>
                                    <p:anim calcmode="lin" valueType="num">
                                      <p:cBhvr>
                                        <p:cTn id="72" dur="1000" fill="hold"/>
                                        <p:tgtEl>
                                          <p:spTgt spid="16"/>
                                        </p:tgtEl>
                                        <p:attrNameLst>
                                          <p:attrName>ppt_h</p:attrName>
                                        </p:attrNameLst>
                                      </p:cBhvr>
                                      <p:tavLst>
                                        <p:tav tm="0">
                                          <p:val>
                                            <p:fltVal val="0"/>
                                          </p:val>
                                        </p:tav>
                                        <p:tav tm="100000">
                                          <p:val>
                                            <p:strVal val="#ppt_h"/>
                                          </p:val>
                                        </p:tav>
                                      </p:tavLst>
                                    </p:anim>
                                    <p:anim calcmode="lin" valueType="num">
                                      <p:cBhvr>
                                        <p:cTn id="73" dur="1000" fill="hold"/>
                                        <p:tgtEl>
                                          <p:spTgt spid="16"/>
                                        </p:tgtEl>
                                        <p:attrNameLst>
                                          <p:attrName>style.rotation</p:attrName>
                                        </p:attrNameLst>
                                      </p:cBhvr>
                                      <p:tavLst>
                                        <p:tav tm="0">
                                          <p:val>
                                            <p:fltVal val="90"/>
                                          </p:val>
                                        </p:tav>
                                        <p:tav tm="100000">
                                          <p:val>
                                            <p:fltVal val="0"/>
                                          </p:val>
                                        </p:tav>
                                      </p:tavLst>
                                    </p:anim>
                                    <p:animEffect transition="in" filter="fade">
                                      <p:cBhvr>
                                        <p:cTn id="74" dur="10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anim calcmode="lin" valueType="num">
                                      <p:cBhvr>
                                        <p:cTn id="80" dur="1000" fill="hold"/>
                                        <p:tgtEl>
                                          <p:spTgt spid="23"/>
                                        </p:tgtEl>
                                        <p:attrNameLst>
                                          <p:attrName>ppt_x</p:attrName>
                                        </p:attrNameLst>
                                      </p:cBhvr>
                                      <p:tavLst>
                                        <p:tav tm="0">
                                          <p:val>
                                            <p:strVal val="#ppt_x"/>
                                          </p:val>
                                        </p:tav>
                                        <p:tav tm="100000">
                                          <p:val>
                                            <p:strVal val="#ppt_x"/>
                                          </p:val>
                                        </p:tav>
                                      </p:tavLst>
                                    </p:anim>
                                    <p:anim calcmode="lin" valueType="num">
                                      <p:cBhvr>
                                        <p:cTn id="8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down)">
                                      <p:cBhvr>
                                        <p:cTn id="86" dur="500"/>
                                        <p:tgtEl>
                                          <p:spTgt spid="8"/>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down)">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anim calcmode="lin" valueType="num">
                                      <p:cBhvr additive="base">
                                        <p:cTn id="94" dur="500" fill="hold"/>
                                        <p:tgtEl>
                                          <p:spTgt spid="18"/>
                                        </p:tgtEl>
                                        <p:attrNameLst>
                                          <p:attrName>ppt_x</p:attrName>
                                        </p:attrNameLst>
                                      </p:cBhvr>
                                      <p:tavLst>
                                        <p:tav tm="0">
                                          <p:val>
                                            <p:strVal val="#ppt_x"/>
                                          </p:val>
                                        </p:tav>
                                        <p:tav tm="100000">
                                          <p:val>
                                            <p:strVal val="#ppt_x"/>
                                          </p:val>
                                        </p:tav>
                                      </p:tavLst>
                                    </p:anim>
                                    <p:anim calcmode="lin" valueType="num">
                                      <p:cBhvr additive="base">
                                        <p:cTn id="9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6" presetClass="entr" presetSubtype="16"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circle(in)">
                                      <p:cBhvr>
                                        <p:cTn id="100" dur="2000"/>
                                        <p:tgtEl>
                                          <p:spTgt spid="19"/>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circle(in)">
                                      <p:cBhvr>
                                        <p:cTn id="10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11" grpId="0" animBg="1"/>
      <p:bldP spid="12" grpId="0" animBg="1"/>
      <p:bldP spid="15" grpId="0" animBg="1"/>
      <p:bldP spid="16" grpId="0" animBg="1"/>
      <p:bldP spid="17" grpId="0"/>
      <p:bldP spid="18" grpId="0" animBg="1"/>
      <p:bldP spid="19" grpId="0" animBg="1"/>
      <p:bldP spid="20" grpId="0"/>
      <p:bldP spid="21" grpId="0" animBg="1"/>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8C2E478F-E849-4A8C-AF1F-CBCC78A7CBFA}" type="slidenum">
              <a:rPr lang="en-US" smtClean="0"/>
              <a:pPr/>
              <a:t>13</a:t>
            </a:fld>
            <a:endParaRPr lang="en-US" dirty="0"/>
          </a:p>
        </p:txBody>
      </p:sp>
      <p:sp>
        <p:nvSpPr>
          <p:cNvPr id="7" name="Titre 2"/>
          <p:cNvSpPr txBox="1">
            <a:spLocks/>
          </p:cNvSpPr>
          <p:nvPr/>
        </p:nvSpPr>
        <p:spPr>
          <a:xfrm>
            <a:off x="4189546" y="175299"/>
            <a:ext cx="2869641" cy="98776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fr-FR" sz="4400" dirty="0" err="1" smtClean="0"/>
              <a:t>tRIGGERZ</a:t>
            </a:r>
            <a:endParaRPr lang="fr-FR" sz="4400" dirty="0"/>
          </a:p>
        </p:txBody>
      </p:sp>
      <p:sp>
        <p:nvSpPr>
          <p:cNvPr id="8" name="Espace réservé du texte 3"/>
          <p:cNvSpPr txBox="1">
            <a:spLocks/>
          </p:cNvSpPr>
          <p:nvPr/>
        </p:nvSpPr>
        <p:spPr>
          <a:xfrm>
            <a:off x="4126107" y="1083169"/>
            <a:ext cx="2996517" cy="365125"/>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smtClean="0"/>
              <a:t>Fonctionnement</a:t>
            </a:r>
            <a:endParaRPr lang="fr-FR" dirty="0"/>
          </a:p>
        </p:txBody>
      </p:sp>
      <p:pic>
        <p:nvPicPr>
          <p:cNvPr id="11" name="Espace réservé pour une image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420" r="37420"/>
          <a:stretch>
            <a:fillRect/>
          </a:stretch>
        </p:blipFill>
        <p:spPr>
          <a:xfrm>
            <a:off x="8399463" y="0"/>
            <a:ext cx="3721100" cy="6858000"/>
          </a:xfrm>
        </p:spPr>
      </p:pic>
      <p:pic>
        <p:nvPicPr>
          <p:cNvPr id="12" name="Image 11"/>
          <p:cNvPicPr>
            <a:picLocks noChangeAspect="1"/>
          </p:cNvPicPr>
          <p:nvPr/>
        </p:nvPicPr>
        <p:blipFill>
          <a:blip r:embed="rId3"/>
          <a:stretch>
            <a:fillRect/>
          </a:stretch>
        </p:blipFill>
        <p:spPr>
          <a:xfrm>
            <a:off x="397050" y="2856954"/>
            <a:ext cx="853149" cy="1096905"/>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11" y="3499234"/>
            <a:ext cx="614312" cy="622503"/>
          </a:xfrm>
          <a:prstGeom prst="rect">
            <a:avLst/>
          </a:prstGeom>
        </p:spPr>
      </p:pic>
      <p:sp>
        <p:nvSpPr>
          <p:cNvPr id="14" name="Flèche droite 13"/>
          <p:cNvSpPr/>
          <p:nvPr/>
        </p:nvSpPr>
        <p:spPr>
          <a:xfrm>
            <a:off x="1762453" y="2980233"/>
            <a:ext cx="4574178" cy="472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avec flèche vers le bas 14"/>
          <p:cNvSpPr/>
          <p:nvPr/>
        </p:nvSpPr>
        <p:spPr>
          <a:xfrm>
            <a:off x="2715199" y="1734186"/>
            <a:ext cx="2421141" cy="1332737"/>
          </a:xfrm>
          <a:prstGeom prst="down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Envoi de requête à la BDD</a:t>
            </a:r>
            <a:endParaRPr lang="fr-FR" dirty="0"/>
          </a:p>
        </p:txBody>
      </p:sp>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9678" y="2812592"/>
            <a:ext cx="1245101" cy="1245101"/>
          </a:xfrm>
          <a:prstGeom prst="rect">
            <a:avLst/>
          </a:prstGeom>
        </p:spPr>
      </p:pic>
      <p:sp>
        <p:nvSpPr>
          <p:cNvPr id="20" name="Flèche droite 19"/>
          <p:cNvSpPr/>
          <p:nvPr/>
        </p:nvSpPr>
        <p:spPr>
          <a:xfrm flipH="1">
            <a:off x="1714024" y="3481399"/>
            <a:ext cx="4574178" cy="47246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avec flèche vers le bas 20"/>
          <p:cNvSpPr/>
          <p:nvPr/>
        </p:nvSpPr>
        <p:spPr>
          <a:xfrm flipV="1">
            <a:off x="2715199" y="3863754"/>
            <a:ext cx="2421141" cy="1332737"/>
          </a:xfrm>
          <a:prstGeom prst="downArrowCallou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2" name="ZoneTexte 21"/>
          <p:cNvSpPr txBox="1"/>
          <p:nvPr/>
        </p:nvSpPr>
        <p:spPr>
          <a:xfrm>
            <a:off x="2619552" y="4533537"/>
            <a:ext cx="2508374" cy="369332"/>
          </a:xfrm>
          <a:prstGeom prst="rect">
            <a:avLst/>
          </a:prstGeom>
          <a:noFill/>
        </p:spPr>
        <p:txBody>
          <a:bodyPr wrap="square" rtlCol="0">
            <a:spAutoFit/>
          </a:bodyPr>
          <a:lstStyle/>
          <a:p>
            <a:r>
              <a:rPr lang="fr-FR" dirty="0" smtClean="0">
                <a:solidFill>
                  <a:schemeClr val="bg1"/>
                </a:solidFill>
              </a:rPr>
              <a:t>Réponse du déclencheur</a:t>
            </a:r>
            <a:endParaRPr lang="fr-FR" dirty="0">
              <a:solidFill>
                <a:schemeClr val="bg1"/>
              </a:solidFill>
            </a:endParaRPr>
          </a:p>
        </p:txBody>
      </p:sp>
      <p:sp>
        <p:nvSpPr>
          <p:cNvPr id="23" name="Bulle ronde 22"/>
          <p:cNvSpPr/>
          <p:nvPr/>
        </p:nvSpPr>
        <p:spPr>
          <a:xfrm>
            <a:off x="629113" y="1976296"/>
            <a:ext cx="1503643" cy="88065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INSERT</a:t>
            </a:r>
          </a:p>
          <a:p>
            <a:pPr algn="ctr"/>
            <a:r>
              <a:rPr lang="fr-FR" dirty="0" smtClean="0"/>
              <a:t>UPDATE</a:t>
            </a:r>
          </a:p>
          <a:p>
            <a:pPr algn="ctr"/>
            <a:r>
              <a:rPr lang="fr-FR" dirty="0" smtClean="0"/>
              <a:t>DELETE</a:t>
            </a:r>
            <a:endParaRPr lang="fr-FR" dirty="0"/>
          </a:p>
        </p:txBody>
      </p:sp>
      <p:sp>
        <p:nvSpPr>
          <p:cNvPr id="25" name="Explosion 1 24"/>
          <p:cNvSpPr/>
          <p:nvPr/>
        </p:nvSpPr>
        <p:spPr>
          <a:xfrm>
            <a:off x="6886762" y="3380880"/>
            <a:ext cx="1862620" cy="114924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t>Trigger</a:t>
            </a:r>
            <a:r>
              <a:rPr lang="fr-FR" sz="1200" dirty="0" smtClean="0"/>
              <a:t> se</a:t>
            </a:r>
          </a:p>
          <a:p>
            <a:pPr algn="ctr"/>
            <a:r>
              <a:rPr lang="fr-FR" sz="1200" dirty="0" smtClean="0"/>
              <a:t>déclenche </a:t>
            </a:r>
            <a:endParaRPr lang="fr-FR" sz="1200" dirty="0"/>
          </a:p>
        </p:txBody>
      </p:sp>
      <p:sp>
        <p:nvSpPr>
          <p:cNvPr id="26" name="Pensées 25"/>
          <p:cNvSpPr/>
          <p:nvPr/>
        </p:nvSpPr>
        <p:spPr>
          <a:xfrm>
            <a:off x="6737591" y="1588905"/>
            <a:ext cx="1811044" cy="1083076"/>
          </a:xfrm>
          <a:prstGeom prst="cloud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6990979" y="1819085"/>
            <a:ext cx="1654186" cy="646331"/>
          </a:xfrm>
          <a:prstGeom prst="rect">
            <a:avLst/>
          </a:prstGeom>
          <a:noFill/>
        </p:spPr>
        <p:txBody>
          <a:bodyPr wrap="square" rtlCol="0">
            <a:spAutoFit/>
          </a:bodyPr>
          <a:lstStyle/>
          <a:p>
            <a:r>
              <a:rPr lang="fr-FR" dirty="0" smtClean="0">
                <a:solidFill>
                  <a:schemeClr val="bg1"/>
                </a:solidFill>
              </a:rPr>
              <a:t>Exécution de l’instruction</a:t>
            </a:r>
            <a:endParaRPr lang="fr-FR" dirty="0">
              <a:solidFill>
                <a:schemeClr val="bg1"/>
              </a:solidFill>
            </a:endParaRPr>
          </a:p>
        </p:txBody>
      </p:sp>
    </p:spTree>
    <p:extLst>
      <p:ext uri="{BB962C8B-B14F-4D97-AF65-F5344CB8AC3E}">
        <p14:creationId xmlns:p14="http://schemas.microsoft.com/office/powerpoint/2010/main" val="20165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000"/>
                                        <p:tgtEl>
                                          <p:spTgt spid="14"/>
                                        </p:tgtEl>
                                      </p:cBhvr>
                                    </p:animEffect>
                                    <p:anim calcmode="lin" valueType="num">
                                      <p:cBhvr>
                                        <p:cTn id="40" dur="2000" fill="hold"/>
                                        <p:tgtEl>
                                          <p:spTgt spid="14"/>
                                        </p:tgtEl>
                                        <p:attrNameLst>
                                          <p:attrName>ppt_w</p:attrName>
                                        </p:attrNameLst>
                                      </p:cBhvr>
                                      <p:tavLst>
                                        <p:tav tm="0" fmla="#ppt_w*sin(2.5*pi*$)">
                                          <p:val>
                                            <p:fltVal val="0"/>
                                          </p:val>
                                        </p:tav>
                                        <p:tav tm="100000">
                                          <p:val>
                                            <p:fltVal val="1"/>
                                          </p:val>
                                        </p:tav>
                                      </p:tavLst>
                                    </p:anim>
                                    <p:anim calcmode="lin" valueType="num">
                                      <p:cBhvr>
                                        <p:cTn id="4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circle(in)">
                                      <p:cBhvr>
                                        <p:cTn id="58" dur="2000"/>
                                        <p:tgtEl>
                                          <p:spTgt spid="19"/>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circle(in)">
                                      <p:cBhvr>
                                        <p:cTn id="61" dur="20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1000" fill="hold"/>
                                        <p:tgtEl>
                                          <p:spTgt spid="20"/>
                                        </p:tgtEl>
                                        <p:attrNameLst>
                                          <p:attrName>ppt_w</p:attrName>
                                        </p:attrNameLst>
                                      </p:cBhvr>
                                      <p:tavLst>
                                        <p:tav tm="0">
                                          <p:val>
                                            <p:fltVal val="0"/>
                                          </p:val>
                                        </p:tav>
                                        <p:tav tm="100000">
                                          <p:val>
                                            <p:strVal val="#ppt_w"/>
                                          </p:val>
                                        </p:tav>
                                      </p:tavLst>
                                    </p:anim>
                                    <p:anim calcmode="lin" valueType="num">
                                      <p:cBhvr>
                                        <p:cTn id="71" dur="1000" fill="hold"/>
                                        <p:tgtEl>
                                          <p:spTgt spid="20"/>
                                        </p:tgtEl>
                                        <p:attrNameLst>
                                          <p:attrName>ppt_h</p:attrName>
                                        </p:attrNameLst>
                                      </p:cBhvr>
                                      <p:tavLst>
                                        <p:tav tm="0">
                                          <p:val>
                                            <p:fltVal val="0"/>
                                          </p:val>
                                        </p:tav>
                                        <p:tav tm="100000">
                                          <p:val>
                                            <p:strVal val="#ppt_h"/>
                                          </p:val>
                                        </p:tav>
                                      </p:tavLst>
                                    </p:anim>
                                    <p:anim calcmode="lin" valueType="num">
                                      <p:cBhvr>
                                        <p:cTn id="72" dur="1000" fill="hold"/>
                                        <p:tgtEl>
                                          <p:spTgt spid="20"/>
                                        </p:tgtEl>
                                        <p:attrNameLst>
                                          <p:attrName>style.rotation</p:attrName>
                                        </p:attrNameLst>
                                      </p:cBhvr>
                                      <p:tavLst>
                                        <p:tav tm="0">
                                          <p:val>
                                            <p:fltVal val="90"/>
                                          </p:val>
                                        </p:tav>
                                        <p:tav tm="100000">
                                          <p:val>
                                            <p:fltVal val="0"/>
                                          </p:val>
                                        </p:tav>
                                      </p:tavLst>
                                    </p:anim>
                                    <p:animEffect transition="in" filter="fade">
                                      <p:cBhvr>
                                        <p:cTn id="73" dur="10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inVertical)">
                                      <p:cBhvr>
                                        <p:cTn id="78" dur="500"/>
                                        <p:tgtEl>
                                          <p:spTgt spid="21"/>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arn(inVertical)">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animBg="1"/>
      <p:bldP spid="15" grpId="0" animBg="1"/>
      <p:bldP spid="20" grpId="0" animBg="1"/>
      <p:bldP spid="21" grpId="0" animBg="1"/>
      <p:bldP spid="22" grpId="0"/>
      <p:bldP spid="23" grpId="0" animBg="1"/>
      <p:bldP spid="25" grpId="0" animBg="1"/>
      <p:bldP spid="26" grpId="0" animBg="1"/>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3504"/>
            <a:ext cx="3044825"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27997" y="120552"/>
            <a:ext cx="6043246" cy="573989"/>
          </a:xfrm>
        </p:spPr>
        <p:txBody>
          <a:bodyPr>
            <a:normAutofit fontScale="90000"/>
          </a:bodyPr>
          <a:lstStyle/>
          <a:p>
            <a:pPr algn="l"/>
            <a:r>
              <a:rPr lang="en-US" dirty="0" smtClean="0"/>
              <a:t>Surveillance</a:t>
            </a:r>
            <a:endParaRPr lang="en-US"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5821020" y="722094"/>
            <a:ext cx="6043246" cy="365125"/>
          </a:xfrm>
        </p:spPr>
        <p:txBody>
          <a:bodyPr>
            <a:normAutofit fontScale="625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782333" y="1341426"/>
            <a:ext cx="6043246" cy="4636392"/>
          </a:xfrm>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pPr/>
              <a:t>14</a:t>
            </a:fld>
            <a:endParaRPr lang="en-US" dirty="0"/>
          </a:p>
        </p:txBody>
      </p:sp>
      <p:pic>
        <p:nvPicPr>
          <p:cNvPr id="12" name="Espace réservé pour une image  11"/>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7765" r="27765"/>
          <a:stretch>
            <a:fillRect/>
          </a:stretch>
        </p:blipFill>
        <p:spPr>
          <a:xfrm>
            <a:off x="0" y="0"/>
            <a:ext cx="3044825" cy="6846888"/>
          </a:xfrm>
        </p:spPr>
      </p:pic>
    </p:spTree>
    <p:extLst>
      <p:ext uri="{BB962C8B-B14F-4D97-AF65-F5344CB8AC3E}">
        <p14:creationId xmlns:p14="http://schemas.microsoft.com/office/powerpoint/2010/main" val="832760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706052" y="2523053"/>
            <a:ext cx="6031345" cy="1661297"/>
          </a:xfrm>
        </p:spPr>
        <p:txBody>
          <a:bodyPr>
            <a:noAutofit/>
          </a:bodyPr>
          <a:lstStyle/>
          <a:p>
            <a:r>
              <a:rPr lang="fr-FR" sz="4800" dirty="0" smtClean="0"/>
              <a:t>III.	Application</a:t>
            </a:r>
            <a:endParaRPr lang="fr-FR" sz="4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15</a:t>
            </a:fld>
            <a:endParaRPr lang="en-US" dirty="0"/>
          </a:p>
        </p:txBody>
      </p:sp>
      <p:sp>
        <p:nvSpPr>
          <p:cNvPr id="2" name="Espace réservé du texte 1"/>
          <p:cNvSpPr>
            <a:spLocks noGrp="1"/>
          </p:cNvSpPr>
          <p:nvPr>
            <p:ph type="body" idx="1"/>
          </p:nvPr>
        </p:nvSpPr>
        <p:spPr/>
        <p:txBody>
          <a:bodyPr>
            <a:normAutofit fontScale="92500" lnSpcReduction="20000"/>
          </a:bodyPr>
          <a:lstStyle/>
          <a:p>
            <a:endParaRPr lang="fr-FR"/>
          </a:p>
        </p:txBody>
      </p:sp>
      <p:pic>
        <p:nvPicPr>
          <p:cNvPr id="6" name="Espace réservé pour une image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4704" r="24704"/>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2189"/>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294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884271" y="112448"/>
            <a:ext cx="4018722" cy="573989"/>
          </a:xfrm>
        </p:spPr>
        <p:txBody>
          <a:bodyPr/>
          <a:lstStyle/>
          <a:p>
            <a:r>
              <a:rPr lang="fr-FR" dirty="0" smtClean="0"/>
              <a:t>Sécurité</a:t>
            </a:r>
            <a:endParaRPr lang="fr-FR"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6187737" y="715926"/>
            <a:ext cx="3701988" cy="378883"/>
          </a:xfrm>
        </p:spPr>
        <p:txBody>
          <a:bodyPr>
            <a:normAutofit fontScale="70000" lnSpcReduction="20000"/>
          </a:bodyPr>
          <a:lstStyle/>
          <a:p>
            <a:r>
              <a:rPr lang="fr-FR" dirty="0" smtClean="0"/>
              <a:t>Chiffrement/</a:t>
            </a:r>
            <a:r>
              <a:rPr lang="fr-FR" cap="all" dirty="0"/>
              <a:t> D</a:t>
            </a:r>
            <a:r>
              <a:rPr lang="fr-FR" dirty="0"/>
              <a:t>échiffrer</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4524781" y="1600939"/>
            <a:ext cx="7468436" cy="4613249"/>
          </a:xfrm>
        </p:spPr>
        <p:txBody>
          <a:bodyPr>
            <a:normAutofit/>
          </a:bodyPr>
          <a:lstStyle/>
          <a:p>
            <a:r>
              <a:rPr lang="fr-FR" sz="1800" b="1" dirty="0" smtClean="0"/>
              <a:t>Chiffrement</a:t>
            </a:r>
            <a:r>
              <a:rPr lang="en-US" sz="1800" b="1" dirty="0" smtClean="0"/>
              <a:t> : </a:t>
            </a:r>
            <a:r>
              <a:rPr lang="fr-FR" dirty="0"/>
              <a:t>Le chiffrement est un procédé de cryptographie grâce auquel on souhaite rendre la compréhension d’un document impossible à toute personne qui n’a pas la clé de (dé)chiffrement. Ce principe est généralement lié au principe d’accès conditionnel</a:t>
            </a:r>
            <a:r>
              <a:rPr lang="fr-FR" dirty="0" smtClean="0"/>
              <a:t>.</a:t>
            </a:r>
          </a:p>
          <a:p>
            <a:pPr fontAlgn="base"/>
            <a:r>
              <a:rPr lang="fr-FR" sz="1800" b="1" cap="all" dirty="0" smtClean="0"/>
              <a:t>D</a:t>
            </a:r>
            <a:r>
              <a:rPr lang="fr-FR" sz="1800" b="1" dirty="0" smtClean="0"/>
              <a:t>échiffrer</a:t>
            </a:r>
            <a:r>
              <a:rPr lang="fr-FR" sz="1800" b="1" cap="all" dirty="0" smtClean="0"/>
              <a:t> : </a:t>
            </a:r>
            <a:r>
              <a:rPr lang="fr-FR" dirty="0"/>
              <a:t>D</a:t>
            </a:r>
            <a:r>
              <a:rPr lang="fr-FR" dirty="0" smtClean="0"/>
              <a:t>échiffrer </a:t>
            </a:r>
            <a:r>
              <a:rPr lang="fr-FR" dirty="0"/>
              <a:t>consiste à retrouver le texte </a:t>
            </a:r>
            <a:r>
              <a:rPr lang="fr-FR" dirty="0" smtClean="0"/>
              <a:t>original </a:t>
            </a:r>
            <a:r>
              <a:rPr lang="fr-FR" dirty="0"/>
              <a:t>d’un message chiffré dont on possède la clé de (dé)chiffrement.</a:t>
            </a:r>
          </a:p>
          <a:p>
            <a:pPr marL="0" indent="0">
              <a:buNone/>
            </a:pPr>
            <a:endParaRPr lang="en-US"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pPr/>
              <a:t>16</a:t>
            </a:fld>
            <a:endParaRPr lang="en-US" dirty="0"/>
          </a:p>
        </p:txBody>
      </p:sp>
      <p:pic>
        <p:nvPicPr>
          <p:cNvPr id="4" name="Espace réservé pour une image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7777" r="27777"/>
          <a:stretch>
            <a:fillRect/>
          </a:stretch>
        </p:blipFill>
        <p:spPr>
          <a:xfrm>
            <a:off x="-986" y="11744"/>
            <a:ext cx="4368800" cy="687705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xmlns="" val="1"/>
              </a:ext>
            </a:extLst>
          </p:cNvPr>
          <p:cNvSpPr/>
          <p:nvPr/>
        </p:nvSpPr>
        <p:spPr>
          <a:xfrm>
            <a:off x="-1" y="-19878"/>
            <a:ext cx="4367815" cy="6908672"/>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224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 calcmode="lin" valueType="num">
                                      <p:cBhvr additive="base">
                                        <p:cTn id="18"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096121" y="105805"/>
            <a:ext cx="1959102" cy="573989"/>
          </a:xfrm>
        </p:spPr>
        <p:txBody>
          <a:bodyPr/>
          <a:lstStyle/>
          <a:p>
            <a:r>
              <a:rPr lang="fr-FR" dirty="0" smtClean="0"/>
              <a:t>Sécurité</a:t>
            </a:r>
            <a:endParaRPr lang="fr-FR"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4524781" y="1600939"/>
            <a:ext cx="7468436" cy="4867364"/>
          </a:xfrm>
        </p:spPr>
        <p:txBody>
          <a:bodyPr>
            <a:normAutofit/>
          </a:bodyPr>
          <a:lstStyle/>
          <a:p>
            <a:r>
              <a:rPr lang="fr-FR" b="1" dirty="0"/>
              <a:t>Le chiffre de </a:t>
            </a:r>
            <a:r>
              <a:rPr lang="fr-FR" b="1" dirty="0" err="1"/>
              <a:t>Vigenère</a:t>
            </a:r>
            <a:r>
              <a:rPr lang="fr-FR" b="1" dirty="0"/>
              <a:t> </a:t>
            </a:r>
            <a:r>
              <a:rPr lang="fr-FR" b="1" dirty="0" smtClean="0"/>
              <a:t>: </a:t>
            </a:r>
            <a:r>
              <a:rPr lang="fr-FR" dirty="0" smtClean="0"/>
              <a:t>C’est </a:t>
            </a:r>
            <a:r>
              <a:rPr lang="fr-FR" dirty="0"/>
              <a:t>un système de chiffrement </a:t>
            </a:r>
            <a:r>
              <a:rPr lang="fr-FR" dirty="0" err="1" smtClean="0"/>
              <a:t>polyalphabétique</a:t>
            </a:r>
            <a:r>
              <a:rPr lang="fr-FR" dirty="0" smtClean="0"/>
              <a:t> par substitution avec une notion de clé. </a:t>
            </a:r>
            <a:r>
              <a:rPr lang="fr-FR" dirty="0"/>
              <a:t>L'outil indispensable du chiffrement de </a:t>
            </a:r>
            <a:r>
              <a:rPr lang="fr-FR" dirty="0" err="1"/>
              <a:t>Vigenère</a:t>
            </a:r>
            <a:r>
              <a:rPr lang="fr-FR" dirty="0"/>
              <a:t> est la « table de </a:t>
            </a:r>
            <a:r>
              <a:rPr lang="fr-FR" dirty="0" err="1" smtClean="0"/>
              <a:t>Vigenère</a:t>
            </a:r>
            <a:r>
              <a:rPr lang="fr-FR" dirty="0" smtClean="0"/>
              <a:t> ».</a:t>
            </a:r>
            <a:endParaRPr lang="fr-FR" dirty="0"/>
          </a:p>
          <a:p>
            <a:endParaRPr lang="en-US"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pPr/>
              <a:t>17</a:t>
            </a:fld>
            <a:endParaRPr lang="en-US" dirty="0"/>
          </a:p>
        </p:txBody>
      </p:sp>
      <p:pic>
        <p:nvPicPr>
          <p:cNvPr id="3" name="Espace réservé pour une image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100" r="14100"/>
          <a:stretch>
            <a:fillRect/>
          </a:stretch>
        </p:blipFill>
        <p:spPr>
          <a:xfrm>
            <a:off x="-1" y="-19878"/>
            <a:ext cx="435023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xmlns="" val="1"/>
              </a:ext>
            </a:extLst>
          </p:cNvPr>
          <p:cNvSpPr/>
          <p:nvPr/>
        </p:nvSpPr>
        <p:spPr>
          <a:xfrm>
            <a:off x="-1" y="-19878"/>
            <a:ext cx="4367815" cy="6908672"/>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7650" y="869235"/>
            <a:ext cx="892534" cy="1152180"/>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802" y="2835305"/>
            <a:ext cx="3858458" cy="3858458"/>
          </a:xfrm>
          <a:prstGeom prst="rect">
            <a:avLst/>
          </a:prstGeom>
        </p:spPr>
      </p:pic>
      <p:sp>
        <p:nvSpPr>
          <p:cNvPr id="15" name="Text Placeholder 13">
            <a:extLst>
              <a:ext uri="{FF2B5EF4-FFF2-40B4-BE49-F238E27FC236}">
                <a16:creationId xmlns:a16="http://schemas.microsoft.com/office/drawing/2014/main" id="{4A4D6BAE-677F-4450-AE14-AD8224A4660A}"/>
              </a:ext>
            </a:extLst>
          </p:cNvPr>
          <p:cNvSpPr txBox="1">
            <a:spLocks/>
          </p:cNvSpPr>
          <p:nvPr/>
        </p:nvSpPr>
        <p:spPr>
          <a:xfrm>
            <a:off x="6445189" y="679794"/>
            <a:ext cx="3444536" cy="378883"/>
          </a:xfrm>
          <a:prstGeom prst="rect">
            <a:avLst/>
          </a:prstGeom>
        </p:spPr>
        <p:txBody>
          <a:bodyPr vert="horz" lIns="0" tIns="45720" rIns="0" bIns="45720" rtlCol="0" anchor="ctr">
            <a:normAutofit fontScale="70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smtClean="0"/>
              <a:t>Le chiffre de </a:t>
            </a:r>
            <a:r>
              <a:rPr lang="fr-FR" dirty="0" err="1" smtClean="0"/>
              <a:t>Vigenère</a:t>
            </a:r>
            <a:r>
              <a:rPr lang="fr-FR" dirty="0" smtClean="0"/>
              <a:t> </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366" y="1123992"/>
            <a:ext cx="5635737" cy="5635737"/>
          </a:xfrm>
          <a:prstGeom prst="rect">
            <a:avLst/>
          </a:prstGeom>
        </p:spPr>
      </p:pic>
    </p:spTree>
    <p:extLst>
      <p:ext uri="{BB962C8B-B14F-4D97-AF65-F5344CB8AC3E}">
        <p14:creationId xmlns:p14="http://schemas.microsoft.com/office/powerpoint/2010/main" val="15473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 presetClass="exit" presetSubtype="10" fill="hold" grpId="1" nodeType="clickEffect">
                                  <p:stCondLst>
                                    <p:cond delay="0"/>
                                  </p:stCondLst>
                                  <p:childTnLst>
                                    <p:animEffect transition="out" filter="checkerboard(across)">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5" presetClass="exit" presetSubtype="10" fill="hold" nodeType="withEffect">
                                  <p:stCondLst>
                                    <p:cond delay="0"/>
                                  </p:stCondLst>
                                  <p:childTnLst>
                                    <p:animEffect transition="out" filter="checkerboard(across)">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5" presetClass="exit" presetSubtype="10" fill="hold" nodeType="withEffect">
                                  <p:stCondLst>
                                    <p:cond delay="0"/>
                                  </p:stCondLst>
                                  <p:childTnLst>
                                    <p:animEffect transition="out" filter="checkerboard(across)">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18</a:t>
            </a:fld>
            <a:endParaRPr lang="en-US" noProof="0"/>
          </a:p>
        </p:txBody>
      </p:sp>
      <p:sp>
        <p:nvSpPr>
          <p:cNvPr id="3" name="Titre 2"/>
          <p:cNvSpPr>
            <a:spLocks noGrp="1"/>
          </p:cNvSpPr>
          <p:nvPr>
            <p:ph type="title"/>
          </p:nvPr>
        </p:nvSpPr>
        <p:spPr>
          <a:xfrm>
            <a:off x="546307" y="0"/>
            <a:ext cx="11002962" cy="643811"/>
          </a:xfrm>
        </p:spPr>
        <p:txBody>
          <a:bodyPr>
            <a:normAutofit/>
          </a:bodyPr>
          <a:lstStyle/>
          <a:p>
            <a:r>
              <a:rPr lang="fr-FR" dirty="0"/>
              <a:t>Sécurité</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13">
            <a:extLst>
              <a:ext uri="{FF2B5EF4-FFF2-40B4-BE49-F238E27FC236}">
                <a16:creationId xmlns:a16="http://schemas.microsoft.com/office/drawing/2014/main" id="{4A4D6BAE-677F-4450-AE14-AD8224A4660A}"/>
              </a:ext>
            </a:extLst>
          </p:cNvPr>
          <p:cNvSpPr txBox="1">
            <a:spLocks/>
          </p:cNvSpPr>
          <p:nvPr/>
        </p:nvSpPr>
        <p:spPr>
          <a:xfrm>
            <a:off x="4958995" y="409719"/>
            <a:ext cx="2274009"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smtClean="0">
                <a:solidFill>
                  <a:schemeClr val="bg1">
                    <a:lumMod val="65000"/>
                  </a:schemeClr>
                </a:solidFill>
              </a:rPr>
              <a:t>Le chiffre de </a:t>
            </a:r>
            <a:r>
              <a:rPr lang="fr-FR" sz="1800" dirty="0" err="1" smtClean="0">
                <a:solidFill>
                  <a:schemeClr val="bg1">
                    <a:lumMod val="65000"/>
                  </a:schemeClr>
                </a:solidFill>
              </a:rPr>
              <a:t>Vigenère</a:t>
            </a:r>
            <a:endParaRPr lang="fr-FR" sz="1800" dirty="0">
              <a:solidFill>
                <a:schemeClr val="bg1">
                  <a:lumMod val="65000"/>
                </a:schemeClr>
              </a:solidFill>
            </a:endParaRPr>
          </a:p>
        </p:txBody>
      </p:sp>
    </p:spTree>
    <p:extLst>
      <p:ext uri="{BB962C8B-B14F-4D97-AF65-F5344CB8AC3E}">
        <p14:creationId xmlns:p14="http://schemas.microsoft.com/office/powerpoint/2010/main" val="2391343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19</a:t>
            </a:fld>
            <a:endParaRPr lang="en-US" noProof="0"/>
          </a:p>
        </p:txBody>
      </p:sp>
      <p:sp>
        <p:nvSpPr>
          <p:cNvPr id="3" name="Titre 2"/>
          <p:cNvSpPr>
            <a:spLocks noGrp="1"/>
          </p:cNvSpPr>
          <p:nvPr>
            <p:ph type="title"/>
          </p:nvPr>
        </p:nvSpPr>
        <p:spPr>
          <a:xfrm>
            <a:off x="546307" y="1"/>
            <a:ext cx="11002962" cy="617967"/>
          </a:xfrm>
        </p:spPr>
        <p:txBody>
          <a:bodyPr>
            <a:normAutofit fontScale="90000"/>
          </a:bodyPr>
          <a:lstStyle/>
          <a:p>
            <a:r>
              <a:rPr lang="fr-FR" dirty="0" smtClean="0"/>
              <a:t>sécurité</a:t>
            </a:r>
            <a:endParaRPr lang="fr-FR" dirty="0"/>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 6"/>
          <p:cNvPicPr>
            <a:picLocks noChangeAspect="1"/>
          </p:cNvPicPr>
          <p:nvPr/>
        </p:nvPicPr>
        <p:blipFill>
          <a:blip r:embed="rId3">
            <a:extLst>
              <a:ext uri="{BEBA8EAE-BF5A-486C-A8C5-ECC9F3942E4B}">
                <a14:imgProps xmlns:a14="http://schemas.microsoft.com/office/drawing/2010/main">
                  <a14:imgLayer r:embed="rId4">
                    <a14:imgEffect>
                      <a14:backgroundRemoval t="10000" b="92115" l="26667" r="90000"/>
                    </a14:imgEffect>
                  </a14:imgLayer>
                </a14:imgProps>
              </a:ext>
              <a:ext uri="{28A0092B-C50C-407E-A947-70E740481C1C}">
                <a14:useLocalDpi xmlns:a14="http://schemas.microsoft.com/office/drawing/2010/main" val="0"/>
              </a:ext>
            </a:extLst>
          </a:blip>
          <a:stretch>
            <a:fillRect/>
          </a:stretch>
        </p:blipFill>
        <p:spPr>
          <a:xfrm>
            <a:off x="1330304" y="1258815"/>
            <a:ext cx="2658010" cy="1535739"/>
          </a:xfrm>
          <a:prstGeom prst="rect">
            <a:avLst/>
          </a:prstGeom>
        </p:spPr>
      </p:pic>
      <p:sp>
        <p:nvSpPr>
          <p:cNvPr id="8" name="Cadre 7"/>
          <p:cNvSpPr/>
          <p:nvPr/>
        </p:nvSpPr>
        <p:spPr>
          <a:xfrm>
            <a:off x="213512" y="3707707"/>
            <a:ext cx="1689883" cy="126389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chemeClr val="tx1"/>
                </a:solidFill>
              </a:rPr>
              <a:t>Boujour</a:t>
            </a:r>
            <a:r>
              <a:rPr lang="fr-FR" dirty="0" smtClean="0">
                <a:solidFill>
                  <a:schemeClr val="tx1"/>
                </a:solidFill>
              </a:rPr>
              <a:t> </a:t>
            </a:r>
            <a:r>
              <a:rPr lang="fr-FR" dirty="0" err="1">
                <a:solidFill>
                  <a:schemeClr val="tx1"/>
                </a:solidFill>
              </a:rPr>
              <a:t>Chrésetel</a:t>
            </a:r>
            <a:endParaRPr lang="fr-FR" dirty="0">
              <a:solidFill>
                <a:schemeClr val="tx1"/>
              </a:solidFill>
            </a:endParaRPr>
          </a:p>
        </p:txBody>
      </p:sp>
      <p:sp>
        <p:nvSpPr>
          <p:cNvPr id="9" name="Flèche droite 8"/>
          <p:cNvSpPr/>
          <p:nvPr/>
        </p:nvSpPr>
        <p:spPr>
          <a:xfrm>
            <a:off x="1940217" y="4166715"/>
            <a:ext cx="1488925" cy="343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847002" y="2780326"/>
            <a:ext cx="1624614" cy="655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Kaivin</a:t>
            </a:r>
            <a:endParaRPr lang="fr-FR" dirty="0"/>
          </a:p>
        </p:txBody>
      </p:sp>
      <p:sp>
        <p:nvSpPr>
          <p:cNvPr id="11" name="Cadre 10"/>
          <p:cNvSpPr/>
          <p:nvPr/>
        </p:nvSpPr>
        <p:spPr>
          <a:xfrm>
            <a:off x="3471616" y="3725969"/>
            <a:ext cx="2352135" cy="126389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s69dn2desgpjqls=</a:t>
            </a:r>
            <a:endParaRPr lang="fr-FR" dirty="0">
              <a:solidFill>
                <a:schemeClr val="tx1"/>
              </a:solidFill>
            </a:endParaRPr>
          </a:p>
        </p:txBody>
      </p:sp>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4868" y="1287248"/>
            <a:ext cx="1478872" cy="1478872"/>
          </a:xfrm>
          <a:prstGeom prst="rect">
            <a:avLst/>
          </a:prstGeom>
        </p:spPr>
      </p:pic>
      <p:sp>
        <p:nvSpPr>
          <p:cNvPr id="13" name="Rectangle 12"/>
          <p:cNvSpPr/>
          <p:nvPr/>
        </p:nvSpPr>
        <p:spPr>
          <a:xfrm>
            <a:off x="8561997" y="2810186"/>
            <a:ext cx="1624614" cy="655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Chrésetel</a:t>
            </a:r>
            <a:endParaRPr lang="fr-FR" dirty="0"/>
          </a:p>
        </p:txBody>
      </p:sp>
      <p:sp>
        <p:nvSpPr>
          <p:cNvPr id="22" name="Cadre 21"/>
          <p:cNvSpPr/>
          <p:nvPr/>
        </p:nvSpPr>
        <p:spPr>
          <a:xfrm>
            <a:off x="6284874" y="3728731"/>
            <a:ext cx="2286001" cy="124287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s69dn2desgpjqls</a:t>
            </a:r>
            <a:r>
              <a:rPr lang="fr-FR" dirty="0">
                <a:solidFill>
                  <a:schemeClr val="tx1"/>
                </a:solidFill>
              </a:rPr>
              <a:t>=</a:t>
            </a:r>
          </a:p>
        </p:txBody>
      </p:sp>
      <p:sp>
        <p:nvSpPr>
          <p:cNvPr id="23" name="Flèche droite 22"/>
          <p:cNvSpPr/>
          <p:nvPr/>
        </p:nvSpPr>
        <p:spPr>
          <a:xfrm>
            <a:off x="8655211" y="4187738"/>
            <a:ext cx="1515332" cy="3373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Cadre 23"/>
          <p:cNvSpPr/>
          <p:nvPr/>
        </p:nvSpPr>
        <p:spPr>
          <a:xfrm>
            <a:off x="10186611" y="3746993"/>
            <a:ext cx="1638446" cy="124287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Bonjour </a:t>
            </a:r>
            <a:r>
              <a:rPr lang="fr-FR" dirty="0" err="1">
                <a:solidFill>
                  <a:schemeClr val="tx1"/>
                </a:solidFill>
              </a:rPr>
              <a:t>Chrésetel</a:t>
            </a:r>
            <a:endParaRPr lang="fr-FR" dirty="0">
              <a:solidFill>
                <a:schemeClr val="tx1"/>
              </a:solidFill>
            </a:endParaRPr>
          </a:p>
        </p:txBody>
      </p:sp>
      <p:sp>
        <p:nvSpPr>
          <p:cNvPr id="25" name="Rectangle avec flèche vers le haut 24"/>
          <p:cNvSpPr/>
          <p:nvPr/>
        </p:nvSpPr>
        <p:spPr>
          <a:xfrm>
            <a:off x="1477459" y="4452577"/>
            <a:ext cx="2225140" cy="1780151"/>
          </a:xfrm>
          <a:prstGeom prst="upArrowCallout">
            <a:avLst>
              <a:gd name="adj1" fmla="val 25000"/>
              <a:gd name="adj2" fmla="val 23196"/>
              <a:gd name="adj3" fmla="val 25000"/>
              <a:gd name="adj4" fmla="val 4495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Chiffrement du message avec une clé</a:t>
            </a:r>
            <a:endParaRPr lang="fr-FR" dirty="0"/>
          </a:p>
        </p:txBody>
      </p:sp>
      <p:sp>
        <p:nvSpPr>
          <p:cNvPr id="26" name="Rectangle avec flèche vers le haut 25"/>
          <p:cNvSpPr/>
          <p:nvPr/>
        </p:nvSpPr>
        <p:spPr>
          <a:xfrm>
            <a:off x="8308342" y="4452577"/>
            <a:ext cx="2140802" cy="1792849"/>
          </a:xfrm>
          <a:prstGeom prst="upArrowCallout">
            <a:avLst>
              <a:gd name="adj1" fmla="val 25000"/>
              <a:gd name="adj2" fmla="val 23019"/>
              <a:gd name="adj3" fmla="val 25000"/>
              <a:gd name="adj4" fmla="val 432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Déchiffrement du message avec la clé</a:t>
            </a:r>
            <a:endParaRPr lang="fr-FR" dirty="0"/>
          </a:p>
        </p:txBody>
      </p:sp>
      <p:cxnSp>
        <p:nvCxnSpPr>
          <p:cNvPr id="28" name="Connecteur droit 27"/>
          <p:cNvCxnSpPr/>
          <p:nvPr/>
        </p:nvCxnSpPr>
        <p:spPr>
          <a:xfrm>
            <a:off x="3702599" y="5877017"/>
            <a:ext cx="4605743" cy="17756"/>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31" name="Rectangle à coins arrondis 30"/>
          <p:cNvSpPr/>
          <p:nvPr/>
        </p:nvSpPr>
        <p:spPr>
          <a:xfrm>
            <a:off x="5268623" y="5541844"/>
            <a:ext cx="1473694" cy="703582"/>
          </a:xfrm>
          <a:prstGeom prst="roundRect">
            <a:avLst/>
          </a:prstGeom>
          <a:solidFill>
            <a:srgbClr val="99DA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Clé</a:t>
            </a:r>
            <a:endParaRPr lang="fr-FR" dirty="0"/>
          </a:p>
        </p:txBody>
      </p:sp>
      <p:pic>
        <p:nvPicPr>
          <p:cNvPr id="32" name="Imag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2958" y="5989677"/>
            <a:ext cx="445024" cy="222512"/>
          </a:xfrm>
          <a:prstGeom prst="rect">
            <a:avLst/>
          </a:prstGeom>
        </p:spPr>
      </p:pic>
      <p:sp>
        <p:nvSpPr>
          <p:cNvPr id="20" name="Text Placeholder 13">
            <a:extLst>
              <a:ext uri="{FF2B5EF4-FFF2-40B4-BE49-F238E27FC236}">
                <a16:creationId xmlns:a16="http://schemas.microsoft.com/office/drawing/2014/main" id="{4A4D6BAE-677F-4450-AE14-AD8224A4660A}"/>
              </a:ext>
            </a:extLst>
          </p:cNvPr>
          <p:cNvSpPr txBox="1">
            <a:spLocks/>
          </p:cNvSpPr>
          <p:nvPr/>
        </p:nvSpPr>
        <p:spPr>
          <a:xfrm>
            <a:off x="5162489" y="400495"/>
            <a:ext cx="1867021"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smtClean="0">
                <a:solidFill>
                  <a:schemeClr val="bg1">
                    <a:lumMod val="65000"/>
                  </a:schemeClr>
                </a:solidFill>
              </a:rPr>
              <a:t>Fonctionnement</a:t>
            </a:r>
            <a:endParaRPr lang="fr-FR" sz="1800" dirty="0">
              <a:solidFill>
                <a:schemeClr val="bg1">
                  <a:lumMod val="65000"/>
                </a:schemeClr>
              </a:solidFill>
            </a:endParaRPr>
          </a:p>
        </p:txBody>
      </p:sp>
    </p:spTree>
    <p:extLst>
      <p:ext uri="{BB962C8B-B14F-4D97-AF65-F5344CB8AC3E}">
        <p14:creationId xmlns:p14="http://schemas.microsoft.com/office/powerpoint/2010/main" val="1937713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itre 2"/>
          <p:cNvSpPr>
            <a:spLocks noGrp="1"/>
          </p:cNvSpPr>
          <p:nvPr>
            <p:ph type="title"/>
          </p:nvPr>
        </p:nvSpPr>
        <p:spPr>
          <a:xfrm>
            <a:off x="831674" y="529093"/>
            <a:ext cx="10787270" cy="830649"/>
          </a:xfrm>
        </p:spPr>
        <p:txBody>
          <a:bodyPr>
            <a:normAutofit fontScale="90000"/>
          </a:bodyPr>
          <a:lstStyle/>
          <a:p>
            <a:r>
              <a:rPr lang="fr-FR" b="1" dirty="0" smtClean="0"/>
              <a:t>-SOMMAIRE-</a:t>
            </a:r>
            <a:endParaRPr lang="fr-FR" b="1" dirty="0"/>
          </a:p>
        </p:txBody>
      </p:sp>
      <p:graphicFrame>
        <p:nvGraphicFramePr>
          <p:cNvPr id="6" name="Espace réservé du contenu 2" descr="Espace réservé du graphique SmartArt">
            <a:extLst>
              <a:ext uri="{FF2B5EF4-FFF2-40B4-BE49-F238E27FC236}">
                <a16:creationId xmlns:a16="http://schemas.microsoft.com/office/drawing/2014/main" id="{91DB1382-7276-49FA-9632-38D558F457E3}"/>
              </a:ext>
            </a:extLst>
          </p:cNvPr>
          <p:cNvGraphicFramePr>
            <a:graphicFrameLocks/>
          </p:cNvGraphicFramePr>
          <p:nvPr>
            <p:extLst>
              <p:ext uri="{D42A27DB-BD31-4B8C-83A1-F6EECF244321}">
                <p14:modId xmlns:p14="http://schemas.microsoft.com/office/powerpoint/2010/main" val="4228323187"/>
              </p:ext>
            </p:extLst>
          </p:nvPr>
        </p:nvGraphicFramePr>
        <p:xfrm>
          <a:off x="229612" y="1856509"/>
          <a:ext cx="1765443" cy="4546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5569551" y="3398982"/>
            <a:ext cx="1089843" cy="10884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ZoneTexte 14"/>
          <p:cNvSpPr txBox="1"/>
          <p:nvPr/>
        </p:nvSpPr>
        <p:spPr>
          <a:xfrm>
            <a:off x="2683162" y="1878793"/>
            <a:ext cx="8308110" cy="4893647"/>
          </a:xfrm>
          <a:prstGeom prst="rect">
            <a:avLst/>
          </a:prstGeom>
          <a:noFill/>
        </p:spPr>
        <p:txBody>
          <a:bodyPr wrap="square" rtlCol="0">
            <a:spAutoFit/>
          </a:bodyPr>
          <a:lstStyle/>
          <a:p>
            <a:pPr marL="400050" indent="-400050">
              <a:buFont typeface="+mj-lt"/>
              <a:buAutoNum type="romanUcPeriod"/>
            </a:pPr>
            <a:r>
              <a:rPr lang="fr-FR" sz="2400" b="1" dirty="0" smtClean="0">
                <a:solidFill>
                  <a:schemeClr val="bg1"/>
                </a:solidFill>
                <a:latin typeface="Calibri Light (En-têtes)"/>
              </a:rPr>
              <a:t>Présentation du contexte</a:t>
            </a:r>
          </a:p>
          <a:p>
            <a:pPr marL="857250" lvl="1" indent="-400050">
              <a:buFont typeface="+mj-lt"/>
              <a:buAutoNum type="romanLcPeriod"/>
            </a:pPr>
            <a:r>
              <a:rPr lang="fr-FR" sz="2400" noProof="1" smtClean="0">
                <a:solidFill>
                  <a:schemeClr val="bg1"/>
                </a:solidFill>
              </a:rPr>
              <a:t>Galaxy Swiss </a:t>
            </a:r>
            <a:r>
              <a:rPr lang="fr-FR" sz="2400" dirty="0" smtClean="0">
                <a:solidFill>
                  <a:schemeClr val="bg1"/>
                </a:solidFill>
              </a:rPr>
              <a:t>Bourdin </a:t>
            </a:r>
          </a:p>
          <a:p>
            <a:pPr marL="857250" lvl="1" indent="-400050">
              <a:buFont typeface="+mj-lt"/>
              <a:buAutoNum type="romanLcPeriod"/>
            </a:pPr>
            <a:r>
              <a:rPr lang="fr-FR" sz="2400" dirty="0">
                <a:solidFill>
                  <a:schemeClr val="bg1"/>
                </a:solidFill>
              </a:rPr>
              <a:t>Le cahier des charges </a:t>
            </a:r>
            <a:endParaRPr lang="fr-FR" sz="2400" dirty="0" smtClean="0">
              <a:solidFill>
                <a:schemeClr val="bg1"/>
              </a:solidFill>
            </a:endParaRPr>
          </a:p>
          <a:p>
            <a:pPr marL="857250" lvl="1" indent="-400050">
              <a:buFont typeface="+mj-lt"/>
              <a:buAutoNum type="romanLcPeriod"/>
            </a:pPr>
            <a:r>
              <a:rPr lang="fr-FR" sz="2400" dirty="0">
                <a:solidFill>
                  <a:schemeClr val="bg1"/>
                </a:solidFill>
              </a:rPr>
              <a:t>L’organisation du travail </a:t>
            </a:r>
            <a:endParaRPr lang="fr-FR" sz="2400" dirty="0" smtClean="0">
              <a:solidFill>
                <a:schemeClr val="bg1"/>
              </a:solidFill>
              <a:latin typeface="Calibri Light (En-têtes)"/>
            </a:endParaRPr>
          </a:p>
          <a:p>
            <a:pPr marL="400050" indent="-400050">
              <a:buFont typeface="+mj-lt"/>
              <a:buAutoNum type="romanUcPeriod"/>
            </a:pPr>
            <a:r>
              <a:rPr lang="fr-FR" sz="2400" b="1" dirty="0" smtClean="0">
                <a:solidFill>
                  <a:schemeClr val="bg1"/>
                </a:solidFill>
                <a:latin typeface="Calibri Light (En-têtes)"/>
              </a:rPr>
              <a:t>Mise en œuvre et développement</a:t>
            </a:r>
          </a:p>
          <a:p>
            <a:pPr marL="857250" lvl="1" indent="-400050">
              <a:buFont typeface="+mj-lt"/>
              <a:buAutoNum type="romanLcPeriod"/>
            </a:pPr>
            <a:r>
              <a:rPr lang="fr-FR" sz="2400" dirty="0" smtClean="0">
                <a:solidFill>
                  <a:schemeClr val="bg1"/>
                </a:solidFill>
                <a:latin typeface="Calibri Light (En-têtes)"/>
              </a:rPr>
              <a:t>Serveur de base de données</a:t>
            </a:r>
          </a:p>
          <a:p>
            <a:pPr marL="857250" lvl="1" indent="-400050">
              <a:buFont typeface="+mj-lt"/>
              <a:buAutoNum type="romanLcPeriod"/>
            </a:pPr>
            <a:r>
              <a:rPr lang="fr-FR" sz="2400" dirty="0" smtClean="0">
                <a:solidFill>
                  <a:schemeClr val="bg1"/>
                </a:solidFill>
                <a:latin typeface="Calibri Light (En-têtes)"/>
              </a:rPr>
              <a:t>Base de données</a:t>
            </a:r>
          </a:p>
          <a:p>
            <a:pPr marL="857250" lvl="1" indent="-400050">
              <a:buFont typeface="+mj-lt"/>
              <a:buAutoNum type="romanLcPeriod"/>
            </a:pPr>
            <a:r>
              <a:rPr lang="fr-FR" sz="2400" dirty="0" smtClean="0">
                <a:solidFill>
                  <a:schemeClr val="bg1"/>
                </a:solidFill>
                <a:latin typeface="Calibri Light (En-têtes)"/>
              </a:rPr>
              <a:t>Déclencheurs</a:t>
            </a:r>
          </a:p>
          <a:p>
            <a:pPr marL="857250" lvl="1" indent="-400050">
              <a:buFont typeface="+mj-lt"/>
              <a:buAutoNum type="romanLcPeriod"/>
            </a:pPr>
            <a:r>
              <a:rPr lang="fr-FR" sz="2400" dirty="0" smtClean="0">
                <a:solidFill>
                  <a:schemeClr val="bg1"/>
                </a:solidFill>
                <a:latin typeface="Calibri Light (En-têtes)"/>
              </a:rPr>
              <a:t>Surveillance et sauvegarde </a:t>
            </a:r>
          </a:p>
          <a:p>
            <a:pPr marL="400050" indent="-400050">
              <a:buFont typeface="+mj-lt"/>
              <a:buAutoNum type="romanUcPeriod"/>
            </a:pPr>
            <a:r>
              <a:rPr lang="fr-FR" sz="2400" b="1" dirty="0" smtClean="0">
                <a:solidFill>
                  <a:schemeClr val="bg1"/>
                </a:solidFill>
                <a:latin typeface="Calibri Light (En-têtes)"/>
              </a:rPr>
              <a:t>Application</a:t>
            </a:r>
          </a:p>
          <a:p>
            <a:pPr marL="857250" lvl="1" indent="-400050">
              <a:buFont typeface="+mj-lt"/>
              <a:buAutoNum type="romanLcPeriod"/>
            </a:pPr>
            <a:r>
              <a:rPr lang="fr-FR" sz="2400" dirty="0" smtClean="0">
                <a:solidFill>
                  <a:schemeClr val="bg1"/>
                </a:solidFill>
                <a:latin typeface="Calibri Light (En-têtes)"/>
              </a:rPr>
              <a:t>Sécurité</a:t>
            </a:r>
            <a:endParaRPr lang="fr-FR" sz="2400" dirty="0">
              <a:solidFill>
                <a:schemeClr val="bg1"/>
              </a:solidFill>
              <a:latin typeface="Calibri Light (En-têtes)"/>
            </a:endParaRPr>
          </a:p>
          <a:p>
            <a:pPr marL="857250" lvl="1" indent="-400050">
              <a:buFont typeface="+mj-lt"/>
              <a:buAutoNum type="romanLcPeriod"/>
            </a:pPr>
            <a:r>
              <a:rPr lang="fr-FR" sz="2400" dirty="0">
                <a:solidFill>
                  <a:schemeClr val="bg1"/>
                </a:solidFill>
              </a:rPr>
              <a:t>Arborescence </a:t>
            </a:r>
            <a:endParaRPr lang="fr-FR" sz="2400" dirty="0" smtClean="0">
              <a:solidFill>
                <a:schemeClr val="bg1"/>
              </a:solidFill>
            </a:endParaRPr>
          </a:p>
          <a:p>
            <a:pPr lvl="1"/>
            <a:endParaRPr lang="fr-FR" sz="2400" dirty="0" smtClean="0">
              <a:solidFill>
                <a:schemeClr val="bg1"/>
              </a:solidFill>
              <a:latin typeface="Calibri Light (En-têtes)"/>
            </a:endParaRPr>
          </a:p>
        </p:txBody>
      </p:sp>
    </p:spTree>
    <p:extLst>
      <p:ext uri="{BB962C8B-B14F-4D97-AF65-F5344CB8AC3E}">
        <p14:creationId xmlns:p14="http://schemas.microsoft.com/office/powerpoint/2010/main" val="292165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ircle(in)">
                                      <p:cBhvr>
                                        <p:cTn id="10" dur="2000"/>
                                        <p:tgtEl>
                                          <p:spTgt spid="17"/>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ircle(in)">
                                      <p:cBhvr>
                                        <p:cTn id="1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Graphic spid="6" grpId="0">
        <p:bldAsOne/>
      </p:bldGraphic>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20</a:t>
            </a:fld>
            <a:endParaRPr lang="en-US" noProof="0"/>
          </a:p>
        </p:txBody>
      </p:sp>
      <p:sp>
        <p:nvSpPr>
          <p:cNvPr id="3" name="Titre 2"/>
          <p:cNvSpPr>
            <a:spLocks noGrp="1"/>
          </p:cNvSpPr>
          <p:nvPr>
            <p:ph type="title"/>
          </p:nvPr>
        </p:nvSpPr>
        <p:spPr>
          <a:xfrm>
            <a:off x="546307" y="0"/>
            <a:ext cx="11002962" cy="823913"/>
          </a:xfrm>
        </p:spPr>
        <p:txBody>
          <a:bodyPr/>
          <a:lstStyle/>
          <a:p>
            <a:r>
              <a:rPr lang="fr-FR" dirty="0" smtClean="0"/>
              <a:t>Sécurité</a:t>
            </a:r>
            <a:endParaRPr lang="fr-FR" dirty="0"/>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038687"/>
            <a:ext cx="12192000" cy="5819313"/>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45" y="970120"/>
            <a:ext cx="1811043" cy="1811043"/>
          </a:xfrm>
          <a:prstGeom prst="rect">
            <a:avLst/>
          </a:prstGeom>
        </p:spPr>
      </p:pic>
      <p:cxnSp>
        <p:nvCxnSpPr>
          <p:cNvPr id="7" name="Connecteur droit avec flèche 6"/>
          <p:cNvCxnSpPr/>
          <p:nvPr/>
        </p:nvCxnSpPr>
        <p:spPr>
          <a:xfrm>
            <a:off x="7945516" y="2717404"/>
            <a:ext cx="821164" cy="1069857"/>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7945516" y="3671344"/>
            <a:ext cx="3284736" cy="29686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[Login]</a:t>
            </a:r>
          </a:p>
          <a:p>
            <a:pPr algn="ctr"/>
            <a:r>
              <a:rPr lang="fr-FR" dirty="0" smtClean="0"/>
              <a:t>login=dfuio46dgd</a:t>
            </a:r>
          </a:p>
          <a:p>
            <a:pPr algn="ctr"/>
            <a:r>
              <a:rPr lang="fr-FR" dirty="0" err="1" smtClean="0"/>
              <a:t>password</a:t>
            </a:r>
            <a:r>
              <a:rPr lang="fr-FR" dirty="0" smtClean="0"/>
              <a:t>=54sf6ethgf6</a:t>
            </a:r>
            <a:endParaRPr lang="fr-FR" dirty="0"/>
          </a:p>
          <a:p>
            <a:pPr algn="ctr"/>
            <a:r>
              <a:rPr lang="fr-FR" dirty="0" smtClean="0"/>
              <a:t>[</a:t>
            </a:r>
            <a:r>
              <a:rPr lang="fr-FR" dirty="0" err="1" smtClean="0"/>
              <a:t>Database</a:t>
            </a:r>
            <a:r>
              <a:rPr lang="fr-FR" dirty="0" smtClean="0"/>
              <a:t>]</a:t>
            </a:r>
          </a:p>
          <a:p>
            <a:pPr algn="ctr"/>
            <a:r>
              <a:rPr lang="fr-FR" dirty="0" smtClean="0"/>
              <a:t>server=fh4fg6h4f6hf</a:t>
            </a:r>
          </a:p>
          <a:p>
            <a:pPr algn="ctr"/>
            <a:r>
              <a:rPr lang="fr-FR" dirty="0" smtClean="0"/>
              <a:t>identifiant=5k45j4lk</a:t>
            </a:r>
          </a:p>
          <a:p>
            <a:pPr algn="ctr"/>
            <a:r>
              <a:rPr lang="fr-FR" dirty="0" err="1" smtClean="0"/>
              <a:t>password</a:t>
            </a:r>
            <a:r>
              <a:rPr lang="fr-FR" dirty="0" smtClean="0"/>
              <a:t>=m6i5u6kj</a:t>
            </a:r>
            <a:endParaRPr lang="fr-FR" dirty="0"/>
          </a:p>
        </p:txBody>
      </p:sp>
      <p:sp>
        <p:nvSpPr>
          <p:cNvPr id="10" name="Text Placeholder 13">
            <a:extLst>
              <a:ext uri="{FF2B5EF4-FFF2-40B4-BE49-F238E27FC236}">
                <a16:creationId xmlns:a16="http://schemas.microsoft.com/office/drawing/2014/main" id="{4A4D6BAE-677F-4450-AE14-AD8224A4660A}"/>
              </a:ext>
            </a:extLst>
          </p:cNvPr>
          <p:cNvSpPr txBox="1">
            <a:spLocks/>
          </p:cNvSpPr>
          <p:nvPr/>
        </p:nvSpPr>
        <p:spPr>
          <a:xfrm>
            <a:off x="4957929" y="570504"/>
            <a:ext cx="2552578"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smtClean="0">
                <a:solidFill>
                  <a:schemeClr val="bg1">
                    <a:lumMod val="65000"/>
                  </a:schemeClr>
                </a:solidFill>
              </a:rPr>
              <a:t>Le fichier configuration</a:t>
            </a:r>
            <a:endParaRPr lang="fr-FR" sz="1800" dirty="0">
              <a:solidFill>
                <a:schemeClr val="bg1">
                  <a:lumMod val="65000"/>
                </a:schemeClr>
              </a:solidFill>
            </a:endParaRPr>
          </a:p>
        </p:txBody>
      </p:sp>
      <p:sp>
        <p:nvSpPr>
          <p:cNvPr id="13" name="ZoneTexte 12"/>
          <p:cNvSpPr txBox="1"/>
          <p:nvPr/>
        </p:nvSpPr>
        <p:spPr>
          <a:xfrm>
            <a:off x="546307" y="4715832"/>
            <a:ext cx="3675355" cy="646331"/>
          </a:xfrm>
          <a:prstGeom prst="rect">
            <a:avLst/>
          </a:prstGeom>
          <a:noFill/>
        </p:spPr>
        <p:txBody>
          <a:bodyPr wrap="square" rtlCol="0">
            <a:spAutoFit/>
          </a:bodyPr>
          <a:lstStyle/>
          <a:p>
            <a:pPr marL="285750" indent="-285750">
              <a:buFont typeface="Arial" panose="020B0604020202020204" pitchFamily="34" charset="0"/>
              <a:buChar char="•"/>
            </a:pPr>
            <a:r>
              <a:rPr lang="fr-FR" b="1" dirty="0" smtClean="0"/>
              <a:t>Disposition du fichier </a:t>
            </a:r>
          </a:p>
          <a:p>
            <a:pPr lvl="1"/>
            <a:r>
              <a:rPr lang="fr-FR" dirty="0" smtClean="0"/>
              <a:t>Tableau clé ; valeur</a:t>
            </a:r>
            <a:endParaRPr lang="fr-FR" dirty="0"/>
          </a:p>
        </p:txBody>
      </p:sp>
      <p:sp>
        <p:nvSpPr>
          <p:cNvPr id="14" name="ZoneTexte 13"/>
          <p:cNvSpPr txBox="1"/>
          <p:nvPr/>
        </p:nvSpPr>
        <p:spPr>
          <a:xfrm>
            <a:off x="513214" y="2071073"/>
            <a:ext cx="3675355" cy="646331"/>
          </a:xfrm>
          <a:prstGeom prst="rect">
            <a:avLst/>
          </a:prstGeom>
          <a:noFill/>
        </p:spPr>
        <p:txBody>
          <a:bodyPr wrap="square" rtlCol="0">
            <a:spAutoFit/>
          </a:bodyPr>
          <a:lstStyle/>
          <a:p>
            <a:pPr marL="285750" indent="-285750">
              <a:buFont typeface="Arial" panose="020B0604020202020204" pitchFamily="34" charset="0"/>
              <a:buChar char="•"/>
            </a:pPr>
            <a:r>
              <a:rPr lang="fr-FR" b="1" dirty="0" smtClean="0"/>
              <a:t>Quels extensions pour le fichier ?</a:t>
            </a:r>
          </a:p>
          <a:p>
            <a:pPr lvl="1"/>
            <a:r>
              <a:rPr lang="fr-FR" dirty="0" smtClean="0"/>
              <a:t>.INI</a:t>
            </a:r>
            <a:endParaRPr lang="fr-FR" dirty="0"/>
          </a:p>
        </p:txBody>
      </p:sp>
      <p:sp>
        <p:nvSpPr>
          <p:cNvPr id="15" name="ZoneTexte 14"/>
          <p:cNvSpPr txBox="1"/>
          <p:nvPr/>
        </p:nvSpPr>
        <p:spPr>
          <a:xfrm>
            <a:off x="513214" y="2932680"/>
            <a:ext cx="5778058" cy="1477328"/>
          </a:xfrm>
          <a:prstGeom prst="rect">
            <a:avLst/>
          </a:prstGeom>
          <a:noFill/>
        </p:spPr>
        <p:txBody>
          <a:bodyPr wrap="square" rtlCol="0">
            <a:spAutoFit/>
          </a:bodyPr>
          <a:lstStyle/>
          <a:p>
            <a:pPr marL="285750" indent="-285750">
              <a:buFont typeface="Arial" panose="020B0604020202020204" pitchFamily="34" charset="0"/>
              <a:buChar char="•"/>
            </a:pPr>
            <a:r>
              <a:rPr lang="fr-FR" b="1" dirty="0" smtClean="0"/>
              <a:t>Pourquoi cette extension ?</a:t>
            </a:r>
          </a:p>
          <a:p>
            <a:r>
              <a:rPr lang="fr-FR" dirty="0" smtClean="0"/>
              <a:t>Les </a:t>
            </a:r>
            <a:r>
              <a:rPr lang="fr-FR" dirty="0"/>
              <a:t>fichiers </a:t>
            </a:r>
            <a:r>
              <a:rPr lang="fr-FR" dirty="0" smtClean="0"/>
              <a:t>peuvent être divisés </a:t>
            </a:r>
            <a:r>
              <a:rPr lang="fr-FR" dirty="0"/>
              <a:t>en </a:t>
            </a:r>
            <a:r>
              <a:rPr lang="fr-FR" b="1" dirty="0"/>
              <a:t>sections</a:t>
            </a:r>
            <a:r>
              <a:rPr lang="fr-FR" dirty="0"/>
              <a:t>. </a:t>
            </a:r>
            <a:r>
              <a:rPr lang="fr-FR" dirty="0" smtClean="0"/>
              <a:t>Chaque </a:t>
            </a:r>
            <a:r>
              <a:rPr lang="fr-FR" dirty="0"/>
              <a:t>section commence par un titre placé entre crochets « [ » et « ] </a:t>
            </a:r>
            <a:r>
              <a:rPr lang="fr-FR" dirty="0" smtClean="0"/>
              <a:t>». </a:t>
            </a:r>
            <a:r>
              <a:rPr lang="fr-FR" dirty="0"/>
              <a:t>Chaque section comporte un certain nombre de </a:t>
            </a:r>
            <a:r>
              <a:rPr lang="fr-FR" b="1" dirty="0"/>
              <a:t>paramètres</a:t>
            </a:r>
            <a:r>
              <a:rPr lang="fr-FR" dirty="0"/>
              <a:t> de configuration. </a:t>
            </a:r>
          </a:p>
        </p:txBody>
      </p:sp>
      <p:cxnSp>
        <p:nvCxnSpPr>
          <p:cNvPr id="20" name="Connecteur droit avec flèche 19"/>
          <p:cNvCxnSpPr>
            <a:stCxn id="27" idx="3"/>
          </p:cNvCxnSpPr>
          <p:nvPr/>
        </p:nvCxnSpPr>
        <p:spPr>
          <a:xfrm flipV="1">
            <a:off x="7147583" y="4725259"/>
            <a:ext cx="1629030" cy="1333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stCxn id="28" idx="2"/>
          </p:cNvCxnSpPr>
          <p:nvPr/>
        </p:nvCxnSpPr>
        <p:spPr>
          <a:xfrm flipH="1">
            <a:off x="10050992" y="3889975"/>
            <a:ext cx="1207364" cy="64010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5506693" y="4478358"/>
            <a:ext cx="1640890" cy="760431"/>
          </a:xfrm>
          <a:prstGeom prst="roundRect">
            <a:avLst/>
          </a:prstGeom>
          <a:solidFill>
            <a:srgbClr val="92D050"/>
          </a:solidFill>
        </p:spPr>
        <p:style>
          <a:lnRef idx="3">
            <a:schemeClr val="lt1"/>
          </a:lnRef>
          <a:fillRef idx="1">
            <a:schemeClr val="dk1"/>
          </a:fillRef>
          <a:effectRef idx="1">
            <a:schemeClr val="dk1"/>
          </a:effectRef>
          <a:fontRef idx="minor">
            <a:schemeClr val="lt1"/>
          </a:fontRef>
        </p:style>
        <p:txBody>
          <a:bodyPr rtlCol="0" anchor="ctr"/>
          <a:lstStyle/>
          <a:p>
            <a:pPr algn="ctr"/>
            <a:r>
              <a:rPr lang="fr-FR" dirty="0" smtClean="0"/>
              <a:t>Clé</a:t>
            </a:r>
            <a:endParaRPr lang="fr-FR" dirty="0"/>
          </a:p>
        </p:txBody>
      </p:sp>
      <p:sp>
        <p:nvSpPr>
          <p:cNvPr id="28" name="Rectangle à coins arrondis 27"/>
          <p:cNvSpPr/>
          <p:nvPr/>
        </p:nvSpPr>
        <p:spPr>
          <a:xfrm>
            <a:off x="10456411" y="3157692"/>
            <a:ext cx="1603890" cy="732283"/>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Valeur</a:t>
            </a:r>
            <a:endParaRPr lang="fr-FR" dirty="0"/>
          </a:p>
        </p:txBody>
      </p:sp>
      <p:cxnSp>
        <p:nvCxnSpPr>
          <p:cNvPr id="34" name="Connecteur droit avec flèche 33"/>
          <p:cNvCxnSpPr>
            <a:stCxn id="35" idx="2"/>
          </p:cNvCxnSpPr>
          <p:nvPr/>
        </p:nvCxnSpPr>
        <p:spPr>
          <a:xfrm flipH="1">
            <a:off x="9581821" y="2749530"/>
            <a:ext cx="195846" cy="14696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Rectangle à coins arrondis 34"/>
          <p:cNvSpPr/>
          <p:nvPr/>
        </p:nvSpPr>
        <p:spPr>
          <a:xfrm>
            <a:off x="8722889" y="2026307"/>
            <a:ext cx="2109556" cy="723223"/>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Section d’authentification</a:t>
            </a:r>
            <a:endParaRPr lang="fr-FR" dirty="0"/>
          </a:p>
        </p:txBody>
      </p:sp>
    </p:spTree>
    <p:extLst>
      <p:ext uri="{BB962C8B-B14F-4D97-AF65-F5344CB8AC3E}">
        <p14:creationId xmlns:p14="http://schemas.microsoft.com/office/powerpoint/2010/main" val="3315108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21</a:t>
            </a:fld>
            <a:endParaRPr lang="en-US" noProof="0"/>
          </a:p>
        </p:txBody>
      </p:sp>
      <p:sp>
        <p:nvSpPr>
          <p:cNvPr id="3" name="Titre 2"/>
          <p:cNvSpPr>
            <a:spLocks noGrp="1"/>
          </p:cNvSpPr>
          <p:nvPr>
            <p:ph type="title"/>
          </p:nvPr>
        </p:nvSpPr>
        <p:spPr>
          <a:xfrm>
            <a:off x="546307" y="0"/>
            <a:ext cx="11002962" cy="559837"/>
          </a:xfrm>
        </p:spPr>
        <p:txBody>
          <a:bodyPr>
            <a:normAutofit fontScale="90000"/>
          </a:bodyPr>
          <a:lstStyle/>
          <a:p>
            <a:r>
              <a:rPr lang="fr-FR" dirty="0"/>
              <a:t>Arborescence </a:t>
            </a:r>
            <a:r>
              <a:rPr lang="fr-FR" dirty="0" smtClean="0"/>
              <a:t>de l’application</a:t>
            </a:r>
            <a:endParaRPr lang="fr-FR" dirty="0"/>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13">
            <a:extLst>
              <a:ext uri="{FF2B5EF4-FFF2-40B4-BE49-F238E27FC236}">
                <a16:creationId xmlns:a16="http://schemas.microsoft.com/office/drawing/2014/main" id="{4A4D6BAE-677F-4450-AE14-AD8224A4660A}"/>
              </a:ext>
            </a:extLst>
          </p:cNvPr>
          <p:cNvSpPr txBox="1">
            <a:spLocks/>
          </p:cNvSpPr>
          <p:nvPr/>
        </p:nvSpPr>
        <p:spPr>
          <a:xfrm>
            <a:off x="4987662" y="355730"/>
            <a:ext cx="2552578"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smtClean="0">
                <a:solidFill>
                  <a:schemeClr val="bg1">
                    <a:lumMod val="65000"/>
                  </a:schemeClr>
                </a:solidFill>
              </a:rPr>
              <a:t>Vue de l’application</a:t>
            </a:r>
            <a:endParaRPr lang="fr-FR" sz="1800" dirty="0">
              <a:solidFill>
                <a:schemeClr val="bg1">
                  <a:lumMod val="65000"/>
                </a:schemeClr>
              </a:solidFill>
            </a:endParaRPr>
          </a:p>
        </p:txBody>
      </p:sp>
      <p:pic>
        <p:nvPicPr>
          <p:cNvPr id="9" name="Imag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2115" l="26667" r="90000"/>
                    </a14:imgEffect>
                  </a14:imgLayer>
                </a14:imgProps>
              </a:ext>
              <a:ext uri="{28A0092B-C50C-407E-A947-70E740481C1C}">
                <a14:useLocalDpi xmlns:a14="http://schemas.microsoft.com/office/drawing/2010/main" val="0"/>
              </a:ext>
            </a:extLst>
          </a:blip>
          <a:srcRect l="26603" t="6351" r="25575" b="9490"/>
          <a:stretch/>
        </p:blipFill>
        <p:spPr>
          <a:xfrm>
            <a:off x="5094514" y="802433"/>
            <a:ext cx="1110343" cy="1129004"/>
          </a:xfrm>
          <a:prstGeom prst="rect">
            <a:avLst/>
          </a:prstGeom>
        </p:spPr>
      </p:pic>
      <p:cxnSp>
        <p:nvCxnSpPr>
          <p:cNvPr id="13" name="Connecteur droit avec flèche 12"/>
          <p:cNvCxnSpPr/>
          <p:nvPr/>
        </p:nvCxnSpPr>
        <p:spPr>
          <a:xfrm flipH="1">
            <a:off x="5655383" y="4401113"/>
            <a:ext cx="10123" cy="1358774"/>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009" y="3072368"/>
            <a:ext cx="1428750" cy="1428750"/>
          </a:xfrm>
          <a:prstGeom prst="rect">
            <a:avLst/>
          </a:prstGeom>
        </p:spPr>
      </p:pic>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9788" y="3677053"/>
            <a:ext cx="859971" cy="859971"/>
          </a:xfrm>
          <a:prstGeom prst="rect">
            <a:avLst/>
          </a:prstGeom>
        </p:spPr>
      </p:pic>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45" y="2183320"/>
            <a:ext cx="1510611" cy="1510611"/>
          </a:xfrm>
          <a:prstGeom prst="rect">
            <a:avLst/>
          </a:prstGeom>
        </p:spPr>
      </p:pic>
      <p:pic>
        <p:nvPicPr>
          <p:cNvPr id="19" name="Imag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697" y="2435930"/>
            <a:ext cx="1054303" cy="1054303"/>
          </a:xfrm>
          <a:prstGeom prst="rect">
            <a:avLst/>
          </a:prstGeom>
        </p:spPr>
      </p:pic>
      <p:cxnSp>
        <p:nvCxnSpPr>
          <p:cNvPr id="26" name="Connecteur droit avec flèche 25"/>
          <p:cNvCxnSpPr/>
          <p:nvPr/>
        </p:nvCxnSpPr>
        <p:spPr>
          <a:xfrm>
            <a:off x="6263951" y="3752325"/>
            <a:ext cx="3469560" cy="41905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flipH="1">
            <a:off x="5648667" y="1952917"/>
            <a:ext cx="11777" cy="1254243"/>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pic>
        <p:nvPicPr>
          <p:cNvPr id="30" name="Image 29"/>
          <p:cNvPicPr>
            <a:picLocks noChangeAspect="1"/>
          </p:cNvPicPr>
          <p:nvPr/>
        </p:nvPicPr>
        <p:blipFill rotWithShape="1">
          <a:blip r:embed="rId8">
            <a:extLst>
              <a:ext uri="{BEBA8EAE-BF5A-486C-A8C5-ECC9F3942E4B}">
                <a14:imgProps xmlns:a14="http://schemas.microsoft.com/office/drawing/2010/main">
                  <a14:imgLayer r:embed="rId9">
                    <a14:imgEffect>
                      <a14:backgroundRemoval t="5392" b="79412" l="23887" r="75709"/>
                    </a14:imgEffect>
                  </a14:imgLayer>
                </a14:imgProps>
              </a:ext>
              <a:ext uri="{28A0092B-C50C-407E-A947-70E740481C1C}">
                <a14:useLocalDpi xmlns:a14="http://schemas.microsoft.com/office/drawing/2010/main" val="0"/>
              </a:ext>
            </a:extLst>
          </a:blip>
          <a:srcRect l="22502" r="21578" b="19987"/>
          <a:stretch/>
        </p:blipFill>
        <p:spPr>
          <a:xfrm>
            <a:off x="9408367" y="3060860"/>
            <a:ext cx="1722021" cy="2034976"/>
          </a:xfrm>
          <a:prstGeom prst="rect">
            <a:avLst/>
          </a:prstGeom>
        </p:spPr>
      </p:pic>
      <p:sp>
        <p:nvSpPr>
          <p:cNvPr id="38" name="Nuage 37"/>
          <p:cNvSpPr/>
          <p:nvPr/>
        </p:nvSpPr>
        <p:spPr>
          <a:xfrm>
            <a:off x="9365330" y="4435456"/>
            <a:ext cx="2220686" cy="1225583"/>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err="1"/>
              <a:t>Error</a:t>
            </a:r>
            <a:r>
              <a:rPr lang="fr-FR" sz="2400" b="1" dirty="0"/>
              <a:t> 909</a:t>
            </a:r>
          </a:p>
          <a:p>
            <a:pPr algn="ctr"/>
            <a:r>
              <a:rPr lang="fr-FR" dirty="0"/>
              <a:t>Cassini </a:t>
            </a:r>
            <a:r>
              <a:rPr lang="fr-FR" dirty="0" err="1"/>
              <a:t>don’t</a:t>
            </a:r>
            <a:r>
              <a:rPr lang="fr-FR" dirty="0"/>
              <a:t> come home</a:t>
            </a:r>
          </a:p>
        </p:txBody>
      </p:sp>
      <p:pic>
        <p:nvPicPr>
          <p:cNvPr id="39" name="Imag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0299" y="5774943"/>
            <a:ext cx="1056735" cy="1058485"/>
          </a:xfrm>
          <a:prstGeom prst="rect">
            <a:avLst/>
          </a:prstGeom>
        </p:spPr>
      </p:pic>
      <p:sp>
        <p:nvSpPr>
          <p:cNvPr id="43" name="Rectangle avec flèche vers le bas 42"/>
          <p:cNvSpPr/>
          <p:nvPr/>
        </p:nvSpPr>
        <p:spPr>
          <a:xfrm>
            <a:off x="2608364" y="2334655"/>
            <a:ext cx="2109426" cy="102243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Vérification des informations</a:t>
            </a:r>
            <a:endParaRPr lang="fr-FR" dirty="0"/>
          </a:p>
        </p:txBody>
      </p:sp>
      <p:cxnSp>
        <p:nvCxnSpPr>
          <p:cNvPr id="45" name="Connecteur droit avec flèche 44"/>
          <p:cNvCxnSpPr/>
          <p:nvPr/>
        </p:nvCxnSpPr>
        <p:spPr>
          <a:xfrm flipH="1" flipV="1">
            <a:off x="1847462" y="3060860"/>
            <a:ext cx="3197698" cy="643256"/>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67" name="Image 6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00897" y="2603258"/>
            <a:ext cx="387052" cy="387052"/>
          </a:xfrm>
          <a:prstGeom prst="rect">
            <a:avLst/>
          </a:prstGeom>
        </p:spPr>
      </p:pic>
    </p:spTree>
    <p:extLst>
      <p:ext uri="{BB962C8B-B14F-4D97-AF65-F5344CB8AC3E}">
        <p14:creationId xmlns:p14="http://schemas.microsoft.com/office/powerpoint/2010/main" val="2653030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22</a:t>
            </a:fld>
            <a:endParaRPr lang="en-US" noProof="0"/>
          </a:p>
        </p:txBody>
      </p:sp>
      <p:sp>
        <p:nvSpPr>
          <p:cNvPr id="3" name="Titre 2"/>
          <p:cNvSpPr>
            <a:spLocks noGrp="1"/>
          </p:cNvSpPr>
          <p:nvPr>
            <p:ph type="title"/>
          </p:nvPr>
        </p:nvSpPr>
        <p:spPr>
          <a:xfrm>
            <a:off x="546307" y="0"/>
            <a:ext cx="11002962" cy="559837"/>
          </a:xfrm>
        </p:spPr>
        <p:txBody>
          <a:bodyPr>
            <a:normAutofit fontScale="90000"/>
          </a:bodyPr>
          <a:lstStyle/>
          <a:p>
            <a:r>
              <a:rPr lang="fr-FR" dirty="0"/>
              <a:t>Arborescence</a:t>
            </a:r>
            <a:r>
              <a:rPr lang="fr-FR" dirty="0" smtClean="0"/>
              <a:t> </a:t>
            </a:r>
            <a:r>
              <a:rPr lang="fr-FR" dirty="0"/>
              <a:t>de l’application</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3537" y="898952"/>
            <a:ext cx="1313958" cy="1313958"/>
          </a:xfrm>
          <a:prstGeom prst="rect">
            <a:avLst/>
          </a:prstGeom>
        </p:spPr>
      </p:pic>
      <p:cxnSp>
        <p:nvCxnSpPr>
          <p:cNvPr id="7" name="Connecteur en angle 6"/>
          <p:cNvCxnSpPr>
            <a:stCxn id="5" idx="1"/>
            <a:endCxn id="23" idx="0"/>
          </p:cNvCxnSpPr>
          <p:nvPr/>
        </p:nvCxnSpPr>
        <p:spPr>
          <a:xfrm rot="10800000" flipV="1">
            <a:off x="1134075" y="1555931"/>
            <a:ext cx="3859463" cy="2814486"/>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a:stCxn id="5" idx="3"/>
            <a:endCxn id="22" idx="0"/>
          </p:cNvCxnSpPr>
          <p:nvPr/>
        </p:nvCxnSpPr>
        <p:spPr>
          <a:xfrm>
            <a:off x="6307495" y="1555931"/>
            <a:ext cx="3895884" cy="2799617"/>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22" name="Image 21"/>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9697245" y="4355548"/>
            <a:ext cx="1012267" cy="1012267"/>
          </a:xfrm>
          <a:prstGeom prst="rect">
            <a:avLst/>
          </a:prstGeom>
        </p:spPr>
      </p:pic>
      <p:pic>
        <p:nvPicPr>
          <p:cNvPr id="23" name="Image 22"/>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637271" y="4370417"/>
            <a:ext cx="993606" cy="993606"/>
          </a:xfrm>
          <a:prstGeom prst="rect">
            <a:avLst/>
          </a:prstGeom>
        </p:spPr>
      </p:pic>
      <p:sp>
        <p:nvSpPr>
          <p:cNvPr id="24" name="Text Placeholder 13">
            <a:extLst>
              <a:ext uri="{FF2B5EF4-FFF2-40B4-BE49-F238E27FC236}">
                <a16:creationId xmlns:a16="http://schemas.microsoft.com/office/drawing/2014/main" id="{4A4D6BAE-677F-4450-AE14-AD8224A4660A}"/>
              </a:ext>
            </a:extLst>
          </p:cNvPr>
          <p:cNvSpPr txBox="1">
            <a:spLocks/>
          </p:cNvSpPr>
          <p:nvPr/>
        </p:nvSpPr>
        <p:spPr>
          <a:xfrm>
            <a:off x="4649878" y="355730"/>
            <a:ext cx="2552578"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smtClean="0">
                <a:solidFill>
                  <a:schemeClr val="bg1">
                    <a:lumMod val="65000"/>
                  </a:schemeClr>
                </a:solidFill>
              </a:rPr>
              <a:t>Vue de l’application</a:t>
            </a:r>
            <a:endParaRPr lang="fr-FR" sz="1800" dirty="0">
              <a:solidFill>
                <a:schemeClr val="bg1">
                  <a:lumMod val="65000"/>
                </a:schemeClr>
              </a:solidFill>
            </a:endParaRPr>
          </a:p>
        </p:txBody>
      </p:sp>
      <p:cxnSp>
        <p:nvCxnSpPr>
          <p:cNvPr id="33" name="Connecteur en angle 32"/>
          <p:cNvCxnSpPr>
            <a:stCxn id="5" idx="1"/>
            <a:endCxn id="50" idx="0"/>
          </p:cNvCxnSpPr>
          <p:nvPr/>
        </p:nvCxnSpPr>
        <p:spPr>
          <a:xfrm rot="10800000" flipV="1">
            <a:off x="3384359" y="1555931"/>
            <a:ext cx="1609179" cy="2814486"/>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onnecteur en angle 39"/>
          <p:cNvCxnSpPr>
            <a:stCxn id="5" idx="3"/>
            <a:endCxn id="51" idx="0"/>
          </p:cNvCxnSpPr>
          <p:nvPr/>
        </p:nvCxnSpPr>
        <p:spPr>
          <a:xfrm>
            <a:off x="6307495" y="1555931"/>
            <a:ext cx="2552032" cy="1291419"/>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50" name="Image 49"/>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2887555" y="4370417"/>
            <a:ext cx="993606" cy="993606"/>
          </a:xfrm>
          <a:prstGeom prst="rect">
            <a:avLst/>
          </a:prstGeom>
        </p:spPr>
      </p:pic>
      <p:pic>
        <p:nvPicPr>
          <p:cNvPr id="51" name="Image 50"/>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8362724" y="2847350"/>
            <a:ext cx="993606" cy="993606"/>
          </a:xfrm>
          <a:prstGeom prst="rect">
            <a:avLst/>
          </a:prstGeom>
        </p:spPr>
      </p:pic>
      <p:pic>
        <p:nvPicPr>
          <p:cNvPr id="53" name="Image 52"/>
          <p:cNvPicPr>
            <a:picLocks noChangeAspect="1"/>
          </p:cNvPicPr>
          <p:nvPr/>
        </p:nvPicPr>
        <p:blipFill>
          <a:blip r:embed="rId2">
            <a:duotone>
              <a:prstClr val="black"/>
              <a:srgbClr val="90DEAA">
                <a:tint val="45000"/>
                <a:satMod val="400000"/>
              </a:srgbClr>
            </a:duotone>
            <a:extLst>
              <a:ext uri="{28A0092B-C50C-407E-A947-70E740481C1C}">
                <a14:useLocalDpi xmlns:a14="http://schemas.microsoft.com/office/drawing/2010/main" val="0"/>
              </a:ext>
            </a:extLst>
          </a:blip>
          <a:stretch>
            <a:fillRect/>
          </a:stretch>
        </p:blipFill>
        <p:spPr>
          <a:xfrm>
            <a:off x="1713356" y="2847350"/>
            <a:ext cx="993606" cy="993606"/>
          </a:xfrm>
          <a:prstGeom prst="rect">
            <a:avLst/>
          </a:prstGeom>
        </p:spPr>
      </p:pic>
      <p:cxnSp>
        <p:nvCxnSpPr>
          <p:cNvPr id="54" name="Connecteur en angle 53"/>
          <p:cNvCxnSpPr>
            <a:stCxn id="5" idx="1"/>
            <a:endCxn id="53" idx="0"/>
          </p:cNvCxnSpPr>
          <p:nvPr/>
        </p:nvCxnSpPr>
        <p:spPr>
          <a:xfrm rot="10800000" flipV="1">
            <a:off x="2210159" y="1555930"/>
            <a:ext cx="2783378" cy="1291419"/>
          </a:xfrm>
          <a:prstGeom prst="bentConnector2">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57" name="Imag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91" y="1026568"/>
            <a:ext cx="1054303" cy="1054303"/>
          </a:xfrm>
          <a:prstGeom prst="rect">
            <a:avLst/>
          </a:prstGeom>
        </p:spPr>
      </p:pic>
      <p:sp>
        <p:nvSpPr>
          <p:cNvPr id="59" name="Rectangle 58"/>
          <p:cNvSpPr/>
          <p:nvPr/>
        </p:nvSpPr>
        <p:spPr>
          <a:xfrm>
            <a:off x="456677" y="5397829"/>
            <a:ext cx="1354793" cy="8238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Collection de comptable</a:t>
            </a:r>
            <a:endParaRPr lang="fr-FR" dirty="0"/>
          </a:p>
        </p:txBody>
      </p:sp>
      <p:sp>
        <p:nvSpPr>
          <p:cNvPr id="60" name="Rectangle 59"/>
          <p:cNvSpPr/>
          <p:nvPr/>
        </p:nvSpPr>
        <p:spPr>
          <a:xfrm>
            <a:off x="2706962" y="5402851"/>
            <a:ext cx="1354793" cy="8137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Collection </a:t>
            </a:r>
            <a:r>
              <a:rPr lang="fr-FR" dirty="0" smtClean="0"/>
              <a:t>de visiteur</a:t>
            </a:r>
            <a:endParaRPr lang="fr-FR" dirty="0"/>
          </a:p>
        </p:txBody>
      </p:sp>
      <p:sp>
        <p:nvSpPr>
          <p:cNvPr id="61" name="Rectangle 60"/>
          <p:cNvSpPr/>
          <p:nvPr/>
        </p:nvSpPr>
        <p:spPr>
          <a:xfrm>
            <a:off x="1569659" y="1695033"/>
            <a:ext cx="1354793" cy="8238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Collection </a:t>
            </a:r>
            <a:r>
              <a:rPr lang="fr-FR" dirty="0" smtClean="0"/>
              <a:t>d’utilisateur</a:t>
            </a:r>
            <a:endParaRPr lang="fr-FR" dirty="0"/>
          </a:p>
        </p:txBody>
      </p:sp>
      <p:sp>
        <p:nvSpPr>
          <p:cNvPr id="62" name="Rectangle 61"/>
          <p:cNvSpPr/>
          <p:nvPr/>
        </p:nvSpPr>
        <p:spPr>
          <a:xfrm>
            <a:off x="9567196" y="5397830"/>
            <a:ext cx="1354793" cy="8238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Collection </a:t>
            </a:r>
            <a:r>
              <a:rPr lang="fr-FR" dirty="0" smtClean="0"/>
              <a:t>de voiture utilisée</a:t>
            </a:r>
            <a:endParaRPr lang="fr-FR" dirty="0"/>
          </a:p>
        </p:txBody>
      </p:sp>
      <p:sp>
        <p:nvSpPr>
          <p:cNvPr id="63" name="Rectangle 62"/>
          <p:cNvSpPr/>
          <p:nvPr/>
        </p:nvSpPr>
        <p:spPr>
          <a:xfrm>
            <a:off x="8176660" y="1695033"/>
            <a:ext cx="1354793" cy="8137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Collection </a:t>
            </a:r>
            <a:r>
              <a:rPr lang="fr-FR" dirty="0" smtClean="0"/>
              <a:t>de voiture</a:t>
            </a:r>
            <a:endParaRPr lang="fr-FR" dirty="0"/>
          </a:p>
        </p:txBody>
      </p:sp>
      <p:sp>
        <p:nvSpPr>
          <p:cNvPr id="82" name="Rectangle 81"/>
          <p:cNvSpPr/>
          <p:nvPr/>
        </p:nvSpPr>
        <p:spPr>
          <a:xfrm>
            <a:off x="5011393" y="2208487"/>
            <a:ext cx="1354793" cy="813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Base de données</a:t>
            </a:r>
            <a:endParaRPr lang="fr-FR" dirty="0"/>
          </a:p>
        </p:txBody>
      </p:sp>
      <p:cxnSp>
        <p:nvCxnSpPr>
          <p:cNvPr id="85" name="Connecteur en angle 84"/>
          <p:cNvCxnSpPr>
            <a:stCxn id="23" idx="3"/>
            <a:endCxn id="53" idx="2"/>
          </p:cNvCxnSpPr>
          <p:nvPr/>
        </p:nvCxnSpPr>
        <p:spPr>
          <a:xfrm flipV="1">
            <a:off x="1630877" y="3840956"/>
            <a:ext cx="579282" cy="102626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Connecteur en angle 87"/>
          <p:cNvCxnSpPr>
            <a:stCxn id="50" idx="1"/>
            <a:endCxn id="53" idx="2"/>
          </p:cNvCxnSpPr>
          <p:nvPr/>
        </p:nvCxnSpPr>
        <p:spPr>
          <a:xfrm rot="10800000">
            <a:off x="2210159" y="3840956"/>
            <a:ext cx="677396" cy="102626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Connecteur en angle 93"/>
          <p:cNvCxnSpPr>
            <a:stCxn id="22" idx="1"/>
            <a:endCxn id="51" idx="2"/>
          </p:cNvCxnSpPr>
          <p:nvPr/>
        </p:nvCxnSpPr>
        <p:spPr>
          <a:xfrm rot="10800000">
            <a:off x="8859527" y="3840956"/>
            <a:ext cx="837718" cy="102072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p:cNvCxnSpPr>
            <a:stCxn id="22" idx="1"/>
            <a:endCxn id="50" idx="3"/>
          </p:cNvCxnSpPr>
          <p:nvPr/>
        </p:nvCxnSpPr>
        <p:spPr>
          <a:xfrm flipH="1">
            <a:off x="3881161" y="4861682"/>
            <a:ext cx="5816084" cy="5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128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23</a:t>
            </a:fld>
            <a:endParaRPr lang="en-US" noProof="0"/>
          </a:p>
        </p:txBody>
      </p:sp>
      <p:sp>
        <p:nvSpPr>
          <p:cNvPr id="3" name="Titre 2"/>
          <p:cNvSpPr>
            <a:spLocks noGrp="1"/>
          </p:cNvSpPr>
          <p:nvPr>
            <p:ph type="title"/>
          </p:nvPr>
        </p:nvSpPr>
        <p:spPr>
          <a:xfrm>
            <a:off x="546307" y="0"/>
            <a:ext cx="11002962" cy="538949"/>
          </a:xfrm>
        </p:spPr>
        <p:txBody>
          <a:bodyPr>
            <a:normAutofit fontScale="90000"/>
          </a:bodyPr>
          <a:lstStyle/>
          <a:p>
            <a:r>
              <a:rPr lang="fr-FR" dirty="0" smtClean="0"/>
              <a:t>Arborescence </a:t>
            </a:r>
            <a:r>
              <a:rPr lang="fr-FR" dirty="0"/>
              <a:t>de l’application</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26927"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age 4" descr="Afficher l’image source"/>
          <p:cNvPicPr/>
          <p:nvPr/>
        </p:nvPicPr>
        <p:blipFill>
          <a:blip r:embed="rId2" cstate="print">
            <a:extLst>
              <a:ext uri="{BEBA8EAE-BF5A-486C-A8C5-ECC9F3942E4B}">
                <a14:imgProps xmlns:a14="http://schemas.microsoft.com/office/drawing/2010/main">
                  <a14:imgLayer r:embed="rId3">
                    <a14:imgEffect>
                      <a14:backgroundRemoval t="3965" b="95154" l="441" r="99559">
                        <a14:foregroundMark x1="65198" y1="17621" x2="65198" y2="17621"/>
                      </a14:backgroundRemoval>
                    </a14:imgEffect>
                  </a14:imgLayer>
                </a14:imgProps>
              </a:ext>
            </a:extLst>
          </a:blip>
          <a:srcRect/>
          <a:stretch>
            <a:fillRect/>
          </a:stretch>
        </p:blipFill>
        <p:spPr bwMode="auto">
          <a:xfrm>
            <a:off x="5052837" y="807111"/>
            <a:ext cx="1282649" cy="1207069"/>
          </a:xfrm>
          <a:prstGeom prst="rect">
            <a:avLst/>
          </a:prstGeom>
          <a:noFill/>
          <a:ln w="9525">
            <a:noFill/>
            <a:miter lim="800000"/>
            <a:headEnd/>
            <a:tailEnd/>
          </a:ln>
        </p:spPr>
      </p:pic>
      <p:cxnSp>
        <p:nvCxnSpPr>
          <p:cNvPr id="18" name="Connecteur droit avec flèche 17"/>
          <p:cNvCxnSpPr>
            <a:stCxn id="21" idx="2"/>
            <a:endCxn id="29" idx="0"/>
          </p:cNvCxnSpPr>
          <p:nvPr/>
        </p:nvCxnSpPr>
        <p:spPr>
          <a:xfrm>
            <a:off x="5622007" y="2644777"/>
            <a:ext cx="0" cy="2083114"/>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772921" y="2001566"/>
            <a:ext cx="1698172" cy="643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Formulaire MDI</a:t>
            </a:r>
            <a:endParaRPr lang="fr-FR" dirty="0"/>
          </a:p>
        </p:txBody>
      </p:sp>
      <p:pic>
        <p:nvPicPr>
          <p:cNvPr id="29" name="Imag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2139" y="4727891"/>
            <a:ext cx="1339735" cy="1339735"/>
          </a:xfrm>
          <a:prstGeom prst="rect">
            <a:avLst/>
          </a:prstGeom>
        </p:spPr>
      </p:pic>
      <p:pic>
        <p:nvPicPr>
          <p:cNvPr id="30" name="Image 29"/>
          <p:cNvPicPr>
            <a:picLocks noChangeAspect="1"/>
          </p:cNvPicPr>
          <p:nvPr/>
        </p:nvPicPr>
        <p:blipFill>
          <a:blip r:embed="rId5">
            <a:extLst>
              <a:ext uri="{BEBA8EAE-BF5A-486C-A8C5-ECC9F3942E4B}">
                <a14:imgProps xmlns:a14="http://schemas.microsoft.com/office/drawing/2010/main">
                  <a14:imgLayer r:embed="rId6">
                    <a14:imgEffect>
                      <a14:backgroundRemoval t="1852" b="98148" l="2381" r="100000"/>
                    </a14:imgEffect>
                  </a14:imgLayer>
                </a14:imgProps>
              </a:ext>
            </a:extLst>
          </a:blip>
          <a:stretch>
            <a:fillRect/>
          </a:stretch>
        </p:blipFill>
        <p:spPr>
          <a:xfrm>
            <a:off x="5118647" y="5147798"/>
            <a:ext cx="321011" cy="412728"/>
          </a:xfrm>
          <a:prstGeom prst="rect">
            <a:avLst/>
          </a:prstGeom>
        </p:spPr>
      </p:pic>
      <p:pic>
        <p:nvPicPr>
          <p:cNvPr id="31" name="Imag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0670" y="5187533"/>
            <a:ext cx="314157" cy="314157"/>
          </a:xfrm>
          <a:prstGeom prst="rect">
            <a:avLst/>
          </a:prstGeom>
        </p:spPr>
      </p:pic>
      <p:pic>
        <p:nvPicPr>
          <p:cNvPr id="32" name="Image 31"/>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2115" l="26667" r="90000"/>
                    </a14:imgEffect>
                  </a14:imgLayer>
                </a14:imgProps>
              </a:ext>
              <a:ext uri="{28A0092B-C50C-407E-A947-70E740481C1C}">
                <a14:useLocalDpi xmlns:a14="http://schemas.microsoft.com/office/drawing/2010/main" val="0"/>
              </a:ext>
            </a:extLst>
          </a:blip>
          <a:srcRect l="25014" t="6556" r="23888" b="8343"/>
          <a:stretch/>
        </p:blipFill>
        <p:spPr>
          <a:xfrm>
            <a:off x="5774827" y="5151199"/>
            <a:ext cx="401993" cy="386824"/>
          </a:xfrm>
          <a:prstGeom prst="rect">
            <a:avLst/>
          </a:prstGeom>
        </p:spPr>
      </p:pic>
      <p:cxnSp>
        <p:nvCxnSpPr>
          <p:cNvPr id="35" name="Connecteur droit avec flèche 34"/>
          <p:cNvCxnSpPr/>
          <p:nvPr/>
        </p:nvCxnSpPr>
        <p:spPr>
          <a:xfrm flipH="1" flipV="1">
            <a:off x="2076744" y="2323170"/>
            <a:ext cx="2530477" cy="2"/>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37" name="Imag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0057" y="1504573"/>
            <a:ext cx="1510805" cy="1530949"/>
          </a:xfrm>
          <a:prstGeom prst="rect">
            <a:avLst/>
          </a:prstGeom>
        </p:spPr>
      </p:pic>
      <p:pic>
        <p:nvPicPr>
          <p:cNvPr id="40" name="Image 39"/>
          <p:cNvPicPr>
            <a:picLocks noChangeAspect="1"/>
          </p:cNvPicPr>
          <p:nvPr/>
        </p:nvPicPr>
        <p:blipFill>
          <a:blip r:embed="rId11">
            <a:extLst>
              <a:ext uri="{BEBA8EAE-BF5A-486C-A8C5-ECC9F3942E4B}">
                <a14:imgProps xmlns:a14="http://schemas.microsoft.com/office/drawing/2010/main">
                  <a14:imgLayer r:embed="rId12">
                    <a14:imgEffect>
                      <a14:backgroundRemoval t="0" b="98944" l="455" r="99545"/>
                    </a14:imgEffect>
                  </a14:imgLayer>
                </a14:imgProps>
              </a:ext>
              <a:ext uri="{28A0092B-C50C-407E-A947-70E740481C1C}">
                <a14:useLocalDpi xmlns:a14="http://schemas.microsoft.com/office/drawing/2010/main" val="0"/>
              </a:ext>
            </a:extLst>
          </a:blip>
          <a:stretch>
            <a:fillRect/>
          </a:stretch>
        </p:blipFill>
        <p:spPr>
          <a:xfrm>
            <a:off x="1383104" y="2210371"/>
            <a:ext cx="755403" cy="975157"/>
          </a:xfrm>
          <a:prstGeom prst="rect">
            <a:avLst/>
          </a:prstGeom>
        </p:spPr>
      </p:pic>
      <p:cxnSp>
        <p:nvCxnSpPr>
          <p:cNvPr id="41" name="Connecteur droit avec flèche 40"/>
          <p:cNvCxnSpPr/>
          <p:nvPr/>
        </p:nvCxnSpPr>
        <p:spPr>
          <a:xfrm>
            <a:off x="6457578" y="2323171"/>
            <a:ext cx="3850255" cy="89031"/>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44" name="Imag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54788" y="1518691"/>
            <a:ext cx="1608959" cy="1608959"/>
          </a:xfrm>
          <a:prstGeom prst="rect">
            <a:avLst/>
          </a:prstGeom>
        </p:spPr>
      </p:pic>
      <p:pic>
        <p:nvPicPr>
          <p:cNvPr id="45" name="Image 44"/>
          <p:cNvPicPr>
            <a:picLocks noChangeAspect="1"/>
          </p:cNvPicPr>
          <p:nvPr/>
        </p:nvPicPr>
        <p:blipFill>
          <a:blip r:embed="rId5">
            <a:extLst>
              <a:ext uri="{BEBA8EAE-BF5A-486C-A8C5-ECC9F3942E4B}">
                <a14:imgProps xmlns:a14="http://schemas.microsoft.com/office/drawing/2010/main">
                  <a14:imgLayer r:embed="rId6">
                    <a14:imgEffect>
                      <a14:backgroundRemoval t="1852" b="98148" l="2381" r="100000"/>
                    </a14:imgEffect>
                  </a14:imgLayer>
                </a14:imgProps>
              </a:ext>
            </a:extLst>
          </a:blip>
          <a:stretch>
            <a:fillRect/>
          </a:stretch>
        </p:blipFill>
        <p:spPr>
          <a:xfrm>
            <a:off x="1873046" y="5053222"/>
            <a:ext cx="843690" cy="1084743"/>
          </a:xfrm>
          <a:prstGeom prst="rect">
            <a:avLst/>
          </a:prstGeom>
        </p:spPr>
      </p:pic>
      <p:sp>
        <p:nvSpPr>
          <p:cNvPr id="48" name="Rectangle 47"/>
          <p:cNvSpPr/>
          <p:nvPr/>
        </p:nvSpPr>
        <p:spPr>
          <a:xfrm>
            <a:off x="331898" y="3184236"/>
            <a:ext cx="2190258" cy="765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Formulaire de création</a:t>
            </a:r>
            <a:endParaRPr lang="fr-FR" dirty="0"/>
          </a:p>
        </p:txBody>
      </p:sp>
      <p:sp>
        <p:nvSpPr>
          <p:cNvPr id="49" name="Rectangle 48"/>
          <p:cNvSpPr/>
          <p:nvPr/>
        </p:nvSpPr>
        <p:spPr>
          <a:xfrm>
            <a:off x="9864138" y="3197890"/>
            <a:ext cx="2190258" cy="7650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Formulaire de réinitialisation de mot de passe</a:t>
            </a:r>
            <a:endParaRPr lang="fr-FR" dirty="0"/>
          </a:p>
        </p:txBody>
      </p:sp>
      <p:sp>
        <p:nvSpPr>
          <p:cNvPr id="50" name="Rectangle 49"/>
          <p:cNvSpPr/>
          <p:nvPr/>
        </p:nvSpPr>
        <p:spPr>
          <a:xfrm>
            <a:off x="4522619" y="6142833"/>
            <a:ext cx="2190258" cy="6509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Liste des utilisateur</a:t>
            </a:r>
            <a:endParaRPr lang="fr-FR" dirty="0"/>
          </a:p>
        </p:txBody>
      </p:sp>
      <p:sp>
        <p:nvSpPr>
          <p:cNvPr id="51" name="Rectangle 50"/>
          <p:cNvSpPr/>
          <p:nvPr/>
        </p:nvSpPr>
        <p:spPr>
          <a:xfrm>
            <a:off x="4837413" y="454581"/>
            <a:ext cx="2022477" cy="369332"/>
          </a:xfrm>
          <a:prstGeom prst="rect">
            <a:avLst/>
          </a:prstGeom>
        </p:spPr>
        <p:txBody>
          <a:bodyPr wrap="none">
            <a:spAutoFit/>
          </a:bodyPr>
          <a:lstStyle/>
          <a:p>
            <a:r>
              <a:rPr lang="fr-FR" dirty="0" smtClean="0">
                <a:solidFill>
                  <a:schemeClr val="bg1">
                    <a:lumMod val="65000"/>
                  </a:schemeClr>
                </a:solidFill>
              </a:rPr>
              <a:t>Vue </a:t>
            </a:r>
            <a:r>
              <a:rPr lang="fr-FR" dirty="0">
                <a:solidFill>
                  <a:schemeClr val="bg1">
                    <a:lumMod val="65000"/>
                  </a:schemeClr>
                </a:solidFill>
              </a:rPr>
              <a:t>de l’application</a:t>
            </a:r>
          </a:p>
        </p:txBody>
      </p:sp>
      <p:cxnSp>
        <p:nvCxnSpPr>
          <p:cNvPr id="54" name="Connecteur en arc 53"/>
          <p:cNvCxnSpPr>
            <a:stCxn id="48" idx="2"/>
            <a:endCxn id="69" idx="0"/>
          </p:cNvCxnSpPr>
          <p:nvPr/>
        </p:nvCxnSpPr>
        <p:spPr>
          <a:xfrm rot="5400000">
            <a:off x="537119" y="4184086"/>
            <a:ext cx="1124678" cy="6551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eur en arc 60"/>
          <p:cNvCxnSpPr>
            <a:stCxn id="48" idx="2"/>
            <a:endCxn id="45" idx="0"/>
          </p:cNvCxnSpPr>
          <p:nvPr/>
        </p:nvCxnSpPr>
        <p:spPr>
          <a:xfrm rot="16200000" flipH="1">
            <a:off x="1309006" y="4067337"/>
            <a:ext cx="1103906" cy="8678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9" name="Image 68"/>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2115" l="26667" r="90000"/>
                    </a14:imgEffect>
                  </a14:imgLayer>
                </a14:imgProps>
              </a:ext>
              <a:ext uri="{28A0092B-C50C-407E-A947-70E740481C1C}">
                <a14:useLocalDpi xmlns:a14="http://schemas.microsoft.com/office/drawing/2010/main" val="0"/>
              </a:ext>
            </a:extLst>
          </a:blip>
          <a:srcRect l="25014" t="6556" r="23888" b="8343"/>
          <a:stretch/>
        </p:blipFill>
        <p:spPr>
          <a:xfrm>
            <a:off x="201722" y="5073994"/>
            <a:ext cx="1140331" cy="1097301"/>
          </a:xfrm>
          <a:prstGeom prst="rect">
            <a:avLst/>
          </a:prstGeom>
        </p:spPr>
      </p:pic>
      <p:pic>
        <p:nvPicPr>
          <p:cNvPr id="71" name="Image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7707" y="2215557"/>
            <a:ext cx="964783" cy="964783"/>
          </a:xfrm>
          <a:prstGeom prst="rect">
            <a:avLst/>
          </a:prstGeom>
        </p:spPr>
      </p:pic>
      <p:sp>
        <p:nvSpPr>
          <p:cNvPr id="81" name="Rectangle 80"/>
          <p:cNvSpPr/>
          <p:nvPr/>
        </p:nvSpPr>
        <p:spPr>
          <a:xfrm>
            <a:off x="72234" y="6137965"/>
            <a:ext cx="1354793" cy="4800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Comptable</a:t>
            </a:r>
            <a:endParaRPr lang="fr-FR" dirty="0"/>
          </a:p>
        </p:txBody>
      </p:sp>
      <p:sp>
        <p:nvSpPr>
          <p:cNvPr id="83" name="Rectangle 82"/>
          <p:cNvSpPr/>
          <p:nvPr/>
        </p:nvSpPr>
        <p:spPr>
          <a:xfrm>
            <a:off x="1662516" y="6137965"/>
            <a:ext cx="1354793" cy="4800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Visiteur</a:t>
            </a:r>
            <a:endParaRPr lang="fr-FR" dirty="0"/>
          </a:p>
        </p:txBody>
      </p:sp>
      <p:cxnSp>
        <p:nvCxnSpPr>
          <p:cNvPr id="86" name="Connecteur droit avec flèche 85"/>
          <p:cNvCxnSpPr>
            <a:stCxn id="29" idx="3"/>
          </p:cNvCxnSpPr>
          <p:nvPr/>
        </p:nvCxnSpPr>
        <p:spPr>
          <a:xfrm flipV="1">
            <a:off x="6291874" y="5397758"/>
            <a:ext cx="2003040" cy="1"/>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9430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24</a:t>
            </a:fld>
            <a:endParaRPr lang="en-US" noProof="0"/>
          </a:p>
        </p:txBody>
      </p:sp>
      <p:sp>
        <p:nvSpPr>
          <p:cNvPr id="3" name="Titre 2"/>
          <p:cNvSpPr>
            <a:spLocks noGrp="1"/>
          </p:cNvSpPr>
          <p:nvPr>
            <p:ph type="title"/>
          </p:nvPr>
        </p:nvSpPr>
        <p:spPr>
          <a:xfrm>
            <a:off x="546307" y="0"/>
            <a:ext cx="11002962" cy="643811"/>
          </a:xfrm>
        </p:spPr>
        <p:txBody>
          <a:bodyPr>
            <a:normAutofit/>
          </a:bodyPr>
          <a:lstStyle/>
          <a:p>
            <a:r>
              <a:rPr lang="fr-FR" dirty="0"/>
              <a:t>Sécurité</a:t>
            </a:r>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13">
            <a:extLst>
              <a:ext uri="{FF2B5EF4-FFF2-40B4-BE49-F238E27FC236}">
                <a16:creationId xmlns:a16="http://schemas.microsoft.com/office/drawing/2014/main" id="{4A4D6BAE-677F-4450-AE14-AD8224A4660A}"/>
              </a:ext>
            </a:extLst>
          </p:cNvPr>
          <p:cNvSpPr txBox="1">
            <a:spLocks/>
          </p:cNvSpPr>
          <p:nvPr/>
        </p:nvSpPr>
        <p:spPr>
          <a:xfrm>
            <a:off x="4958995" y="409719"/>
            <a:ext cx="2274009" cy="468183"/>
          </a:xfrm>
          <a:prstGeom prst="rect">
            <a:avLst/>
          </a:prstGeom>
        </p:spPr>
        <p:txBody>
          <a:bodyPr>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dirty="0" smtClean="0">
                <a:solidFill>
                  <a:schemeClr val="bg1">
                    <a:lumMod val="65000"/>
                  </a:schemeClr>
                </a:solidFill>
              </a:rPr>
              <a:t>Le chiffre de </a:t>
            </a:r>
            <a:r>
              <a:rPr lang="fr-FR" sz="1800" dirty="0" err="1" smtClean="0">
                <a:solidFill>
                  <a:schemeClr val="bg1">
                    <a:lumMod val="65000"/>
                  </a:schemeClr>
                </a:solidFill>
              </a:rPr>
              <a:t>Vigenère</a:t>
            </a:r>
            <a:endParaRPr lang="fr-FR" sz="1800" dirty="0">
              <a:solidFill>
                <a:schemeClr val="bg1">
                  <a:lumMod val="65000"/>
                </a:schemeClr>
              </a:solidFill>
            </a:endParaRPr>
          </a:p>
        </p:txBody>
      </p:sp>
    </p:spTree>
    <p:extLst>
      <p:ext uri="{BB962C8B-B14F-4D97-AF65-F5344CB8AC3E}">
        <p14:creationId xmlns:p14="http://schemas.microsoft.com/office/powerpoint/2010/main" val="25770282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smtClean="0">
                <a:solidFill>
                  <a:schemeClr val="bg1"/>
                </a:solidFill>
              </a:rPr>
              <a:t>Fin</a:t>
            </a:r>
            <a:endParaRPr lang="en-US" dirty="0">
              <a:solidFill>
                <a:schemeClr val="bg1"/>
              </a:solidFill>
            </a:endParaRPr>
          </a:p>
        </p:txBody>
      </p:sp>
      <p:sp>
        <p:nvSpPr>
          <p:cNvPr id="18" name="Rectangle 17">
            <a:extLst>
              <a:ext uri="{FF2B5EF4-FFF2-40B4-BE49-F238E27FC236}">
                <a16:creationId xmlns:a16="http://schemas.microsoft.com/office/drawing/2014/main" id="{5B7DC9FB-F6DF-4841-83A9-A37336FEB076}"/>
              </a:ext>
            </a:extLst>
          </p:cNvPr>
          <p:cNvSpPr/>
          <p:nvPr/>
        </p:nvSpPr>
        <p:spPr>
          <a:xfrm>
            <a:off x="3220986" y="1852259"/>
            <a:ext cx="5619400" cy="646331"/>
          </a:xfrm>
          <a:prstGeom prst="rect">
            <a:avLst/>
          </a:prstGeom>
        </p:spPr>
        <p:txBody>
          <a:bodyPr wrap="square">
            <a:spAutoFit/>
          </a:bodyPr>
          <a:lstStyle/>
          <a:p>
            <a:pPr algn="ctr"/>
            <a:r>
              <a:rPr lang="fr-FR" spc="600" dirty="0" smtClean="0">
                <a:solidFill>
                  <a:schemeClr val="bg1"/>
                </a:solidFill>
                <a:latin typeface="+mj-lt"/>
              </a:rPr>
              <a:t>Merci d’avoir pris le temps de nous écoutés</a:t>
            </a:r>
            <a:endParaRPr lang="fr-FR" spc="600" dirty="0">
              <a:solidFill>
                <a:schemeClr val="bg1"/>
              </a:solidFill>
              <a:latin typeface="+mj-lt"/>
            </a:endParaRPr>
          </a:p>
        </p:txBody>
      </p:sp>
      <p:pic>
        <p:nvPicPr>
          <p:cNvPr id="11"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192575" y="2777815"/>
            <a:ext cx="845326" cy="845326"/>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76613" y="3041851"/>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noProof="0" dirty="0" smtClean="0">
                <a:latin typeface="+mj-lt"/>
                <a:cs typeface="Gill Sans" panose="020B0502020104020203" pitchFamily="34" charset="-79"/>
              </a:rPr>
              <a:t>M.VALENTIN Samuel</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7"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308370" y="3733561"/>
            <a:ext cx="558449" cy="558449"/>
          </a:xfrm>
          <a:prstGeom prst="rect">
            <a:avLst/>
          </a:prstGeom>
        </p:spPr>
      </p:pic>
      <p:pic>
        <p:nvPicPr>
          <p:cNvPr id="19"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292872" y="4335951"/>
            <a:ext cx="558449" cy="558449"/>
          </a:xfrm>
          <a:prstGeom prst="rect">
            <a:avLst/>
          </a:prstGeom>
        </p:spPr>
      </p:pic>
      <p:pic>
        <p:nvPicPr>
          <p:cNvPr id="20"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292871" y="4938341"/>
            <a:ext cx="558449" cy="558449"/>
          </a:xfrm>
          <a:prstGeom prst="rect">
            <a:avLst/>
          </a:prstGeom>
        </p:spPr>
      </p:pic>
      <p:pic>
        <p:nvPicPr>
          <p:cNvPr id="21" name="Graphic 10" descr="User">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292870" y="5559964"/>
            <a:ext cx="558449" cy="558449"/>
          </a:xfrm>
          <a:prstGeom prst="rect">
            <a:avLst/>
          </a:prstGeom>
        </p:spPr>
      </p:pic>
      <p:sp>
        <p:nvSpPr>
          <p:cNvPr id="22" name="Subtitle 2">
            <a:extLst>
              <a:ext uri="{FF2B5EF4-FFF2-40B4-BE49-F238E27FC236}">
                <a16:creationId xmlns:a16="http://schemas.microsoft.com/office/drawing/2014/main" id="{A62C97B6-F2B5-4806-AB83-0CC32DF096AE}"/>
              </a:ext>
            </a:extLst>
          </p:cNvPr>
          <p:cNvSpPr txBox="1">
            <a:spLocks/>
          </p:cNvSpPr>
          <p:nvPr/>
        </p:nvSpPr>
        <p:spPr>
          <a:xfrm>
            <a:off x="5184363" y="376170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fr-FR" sz="1800" spc="300" noProof="1" smtClean="0">
                <a:latin typeface="+mj-lt"/>
                <a:cs typeface="Gill Sans" panose="020B0502020104020203" pitchFamily="34" charset="-79"/>
              </a:rPr>
              <a:t>M.TREPORT Elie</a:t>
            </a:r>
            <a:endParaRPr kumimoji="0" lang="fr-FR" sz="1800" u="none" strike="noStrike" kern="1200" cap="none" spc="300" normalizeH="0" baseline="0" noProof="1">
              <a:ln>
                <a:noFill/>
              </a:ln>
              <a:effectLst/>
              <a:uLnTx/>
              <a:uFillTx/>
              <a:latin typeface="+mj-lt"/>
              <a:cs typeface="Gill Sans" panose="020B0502020104020203" pitchFamily="34" charset="-79"/>
            </a:endParaRPr>
          </a:p>
        </p:txBody>
      </p:sp>
      <p:sp>
        <p:nvSpPr>
          <p:cNvPr id="23" name="Subtitle 2">
            <a:extLst>
              <a:ext uri="{FF2B5EF4-FFF2-40B4-BE49-F238E27FC236}">
                <a16:creationId xmlns:a16="http://schemas.microsoft.com/office/drawing/2014/main" id="{A62C97B6-F2B5-4806-AB83-0CC32DF096AE}"/>
              </a:ext>
            </a:extLst>
          </p:cNvPr>
          <p:cNvSpPr txBox="1">
            <a:spLocks/>
          </p:cNvSpPr>
          <p:nvPr/>
        </p:nvSpPr>
        <p:spPr>
          <a:xfrm>
            <a:off x="5184363" y="4379892"/>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noProof="0" dirty="0" smtClean="0">
                <a:latin typeface="+mj-lt"/>
                <a:cs typeface="Gill Sans" panose="020B0502020104020203" pitchFamily="34" charset="-79"/>
              </a:rPr>
              <a:t>M.COINDEVEL Bryan</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24" name="Subtitle 2">
            <a:extLst>
              <a:ext uri="{FF2B5EF4-FFF2-40B4-BE49-F238E27FC236}">
                <a16:creationId xmlns:a16="http://schemas.microsoft.com/office/drawing/2014/main" id="{A62C97B6-F2B5-4806-AB83-0CC32DF096AE}"/>
              </a:ext>
            </a:extLst>
          </p:cNvPr>
          <p:cNvSpPr txBox="1">
            <a:spLocks/>
          </p:cNvSpPr>
          <p:nvPr/>
        </p:nvSpPr>
        <p:spPr>
          <a:xfrm>
            <a:off x="5184363" y="4997504"/>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fr-FR" sz="1800" spc="300" noProof="1" smtClean="0">
                <a:latin typeface="+mj-lt"/>
                <a:cs typeface="Gill Sans" panose="020B0502020104020203" pitchFamily="34" charset="-79"/>
              </a:rPr>
              <a:t>M.AUGUSTIN Jean-Loïc</a:t>
            </a:r>
            <a:endParaRPr kumimoji="0" lang="fr-FR" sz="1800" u="none" strike="noStrike" kern="1200" cap="none" spc="300" normalizeH="0" baseline="0" noProof="1">
              <a:ln>
                <a:noFill/>
              </a:ln>
              <a:effectLst/>
              <a:uLnTx/>
              <a:uFillTx/>
              <a:latin typeface="+mj-lt"/>
              <a:cs typeface="Gill Sans" panose="020B0502020104020203" pitchFamily="34" charset="-79"/>
            </a:endParaRPr>
          </a:p>
        </p:txBody>
      </p:sp>
      <p:sp>
        <p:nvSpPr>
          <p:cNvPr id="25" name="Subtitle 2">
            <a:extLst>
              <a:ext uri="{FF2B5EF4-FFF2-40B4-BE49-F238E27FC236}">
                <a16:creationId xmlns:a16="http://schemas.microsoft.com/office/drawing/2014/main" id="{A62C97B6-F2B5-4806-AB83-0CC32DF096AE}"/>
              </a:ext>
            </a:extLst>
          </p:cNvPr>
          <p:cNvSpPr txBox="1">
            <a:spLocks/>
          </p:cNvSpPr>
          <p:nvPr/>
        </p:nvSpPr>
        <p:spPr>
          <a:xfrm>
            <a:off x="5176613" y="555595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noProof="0" dirty="0" smtClean="0">
                <a:latin typeface="+mj-lt"/>
                <a:cs typeface="Gill Sans" panose="020B0502020104020203" pitchFamily="34" charset="-79"/>
              </a:rPr>
              <a:t>M.LEBEAU Emmanuel</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01051" y="2520058"/>
            <a:ext cx="6096000" cy="1661297"/>
          </a:xfrm>
        </p:spPr>
        <p:txBody>
          <a:bodyPr>
            <a:normAutofit fontScale="90000"/>
          </a:bodyPr>
          <a:lstStyle/>
          <a:p>
            <a:pPr marL="1143000" indent="-1143000">
              <a:buFont typeface="+mj-lt"/>
              <a:buAutoNum type="romanUcPeriod"/>
            </a:pPr>
            <a:r>
              <a:rPr lang="fr-FR" dirty="0" smtClean="0"/>
              <a:t>Présentation du contexte</a:t>
            </a:r>
            <a:endParaRPr lang="fr-FR"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6" name="Espace réservé pour une image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0" r="25000"/>
          <a:stretch>
            <a:fillRect/>
          </a:stretch>
        </p:blipFill>
        <p:spPr>
          <a:xfrm>
            <a:off x="0" y="0"/>
            <a:ext cx="6096000" cy="6858000"/>
          </a:xfrm>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5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5" descr="City Scape">
            <a:extLst>
              <a:ext uri="{FF2B5EF4-FFF2-40B4-BE49-F238E27FC236}">
                <a16:creationId xmlns:a16="http://schemas.microsoft.com/office/drawing/2014/main" id="{8C001EA0-C1FE-4BFF-BAE0-93D031DC21E0}"/>
              </a:ext>
            </a:extLst>
          </p:cNvPr>
          <p:cNvPicPr>
            <a:picLocks noGrp="1" noChangeAspect="1"/>
          </p:cNvPicPr>
          <p:nvPr>
            <p:ph type="pic" sz="quarter" idx="4294967295"/>
          </p:nvPr>
        </p:nvPicPr>
        <p:blipFill>
          <a:blip r:embed="rId2">
            <a:extLst>
              <a:ext uri="{BEBA8EAE-BF5A-486C-A8C5-ECC9F3942E4B}">
                <a14:imgProps xmlns:a14="http://schemas.microsoft.com/office/drawing/2010/main">
                  <a14:imgLayer r:embed="rId3">
                    <a14:imgEffect>
                      <a14:brightnessContrast bright="-38000"/>
                    </a14:imgEffect>
                  </a14:imgLayer>
                </a14:imgProps>
              </a:ext>
              <a:ext uri="{28A0092B-C50C-407E-A947-70E740481C1C}">
                <a14:useLocalDpi xmlns:a14="http://schemas.microsoft.com/office/drawing/2010/main" val="0"/>
              </a:ext>
            </a:extLst>
          </a:blip>
          <a:srcRect/>
          <a:stretch>
            <a:fillRect/>
          </a:stretch>
        </p:blipFill>
        <p:spPr>
          <a:xfrm>
            <a:off x="0" y="0"/>
            <a:ext cx="7249885" cy="6858000"/>
          </a:xfrm>
          <a:prstGeom prst="rect">
            <a:avLst/>
          </a:prstGeom>
        </p:spPr>
      </p:pic>
      <p:grpSp>
        <p:nvGrpSpPr>
          <p:cNvPr id="6"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xmlns="" val="1"/>
              </a:ext>
            </a:extLst>
          </p:cNvPr>
          <p:cNvGrpSpPr/>
          <p:nvPr/>
        </p:nvGrpSpPr>
        <p:grpSpPr>
          <a:xfrm flipH="1">
            <a:off x="4042093" y="236233"/>
            <a:ext cx="7433283" cy="5995838"/>
            <a:chOff x="252031" y="391887"/>
            <a:chExt cx="7433283" cy="6215741"/>
          </a:xfrm>
        </p:grpSpPr>
        <p:sp>
          <p:nvSpPr>
            <p:cNvPr id="7" name="Rectangle 6">
              <a:extLst>
                <a:ext uri="{FF2B5EF4-FFF2-40B4-BE49-F238E27FC236}">
                  <a16:creationId xmlns:a16="http://schemas.microsoft.com/office/drawing/2014/main" id="{C0DB13C1-B4FB-4D33-A199-5BB34983AB47}"/>
                </a:ext>
                <a:ext uri="{C183D7F6-B498-43B3-948B-1728B52AA6E4}">
                  <adec:decorative xmlns:adec="http://schemas.microsoft.com/office/drawing/2017/decorative" xmlns="" val="1"/>
                </a:ext>
              </a:extLst>
            </p:cNvPr>
            <p:cNvSpPr/>
            <p:nvPr/>
          </p:nvSpPr>
          <p:spPr>
            <a:xfrm>
              <a:off x="979713" y="1181214"/>
              <a:ext cx="6117771" cy="5426414"/>
            </a:xfrm>
            <a:prstGeom prst="rect">
              <a:avLst/>
            </a:prstGeom>
            <a:solidFill>
              <a:srgbClr val="A53F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2FD79E9-DA87-4AE3-AB4F-454E8B1C7E28}"/>
                </a:ext>
                <a:ext uri="{C183D7F6-B498-43B3-948B-1728B52AA6E4}">
                  <adec:decorative xmlns:adec="http://schemas.microsoft.com/office/drawing/2017/decorative" xmlns="" val="1"/>
                </a:ext>
              </a:extLst>
            </p:cNvPr>
            <p:cNvSpPr/>
            <p:nvPr/>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CAE694-E5D7-45D8-80CE-4067B6610E53}"/>
                </a:ext>
                <a:ext uri="{C183D7F6-B498-43B3-948B-1728B52AA6E4}">
                  <adec:decorative xmlns:adec="http://schemas.microsoft.com/office/drawing/2017/decorative" xmlns="" val="1"/>
                </a:ext>
              </a:extLst>
            </p:cNvPr>
            <p:cNvSpPr/>
            <p:nvPr/>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6">
            <a:extLst>
              <a:ext uri="{FF2B5EF4-FFF2-40B4-BE49-F238E27FC236}">
                <a16:creationId xmlns:a16="http://schemas.microsoft.com/office/drawing/2014/main" id="{D5445F47-6D74-450C-BC16-998D2021AD78}"/>
              </a:ext>
            </a:extLst>
          </p:cNvPr>
          <p:cNvSpPr>
            <a:spLocks noGrp="1"/>
          </p:cNvSpPr>
          <p:nvPr>
            <p:ph type="title"/>
          </p:nvPr>
        </p:nvSpPr>
        <p:spPr>
          <a:xfrm>
            <a:off x="5049859" y="710804"/>
            <a:ext cx="6686415" cy="591177"/>
          </a:xfrm>
        </p:spPr>
        <p:txBody>
          <a:bodyPr>
            <a:noAutofit/>
          </a:bodyPr>
          <a:lstStyle/>
          <a:p>
            <a:pPr algn="l"/>
            <a:r>
              <a:rPr lang="en-US" sz="3600" dirty="0" smtClean="0">
                <a:latin typeface="Calibri (En-têtes)"/>
              </a:rPr>
              <a:t>Galaxy </a:t>
            </a:r>
            <a:r>
              <a:rPr lang="en-US" sz="3600" dirty="0" err="1" smtClean="0">
                <a:latin typeface="Calibri (En-têtes)"/>
              </a:rPr>
              <a:t>swiss</a:t>
            </a:r>
            <a:r>
              <a:rPr lang="en-US" sz="3600" dirty="0" smtClean="0">
                <a:latin typeface="Calibri (En-têtes)"/>
              </a:rPr>
              <a:t> </a:t>
            </a:r>
            <a:r>
              <a:rPr lang="en-US" sz="3600" dirty="0" err="1" smtClean="0">
                <a:latin typeface="Calibri (En-têtes)"/>
              </a:rPr>
              <a:t>bourdin</a:t>
            </a:r>
            <a:endParaRPr lang="en-US" sz="3600" dirty="0">
              <a:latin typeface="Calibri (En-têtes)"/>
            </a:endParaRPr>
          </a:p>
        </p:txBody>
      </p:sp>
      <p:sp>
        <p:nvSpPr>
          <p:cNvPr id="11" name="Text Placeholder 8">
            <a:extLst>
              <a:ext uri="{FF2B5EF4-FFF2-40B4-BE49-F238E27FC236}">
                <a16:creationId xmlns:a16="http://schemas.microsoft.com/office/drawing/2014/main" id="{4744B28E-5E14-4A77-AD4F-C979905862BF}"/>
              </a:ext>
            </a:extLst>
          </p:cNvPr>
          <p:cNvSpPr>
            <a:spLocks noGrp="1"/>
          </p:cNvSpPr>
          <p:nvPr>
            <p:ph type="body" idx="4294967295"/>
          </p:nvPr>
        </p:nvSpPr>
        <p:spPr>
          <a:xfrm>
            <a:off x="7404786" y="1331911"/>
            <a:ext cx="2034778" cy="506938"/>
          </a:xfrm>
          <a:prstGeom prst="rect">
            <a:avLst/>
          </a:prstGeom>
        </p:spPr>
        <p:txBody>
          <a:bodyPr>
            <a:normAutofit fontScale="92500" lnSpcReduction="10000"/>
          </a:bodyPr>
          <a:lstStyle/>
          <a:p>
            <a:r>
              <a:rPr lang="en-US" sz="2000" dirty="0" smtClean="0">
                <a:solidFill>
                  <a:schemeClr val="bg1"/>
                </a:solidFill>
              </a:rPr>
              <a:t>Qui </a:t>
            </a:r>
            <a:r>
              <a:rPr lang="fr-FR" sz="2000" dirty="0" smtClean="0">
                <a:solidFill>
                  <a:schemeClr val="bg1"/>
                </a:solidFill>
              </a:rPr>
              <a:t>est</a:t>
            </a:r>
            <a:r>
              <a:rPr lang="en-US" sz="2000" dirty="0" smtClean="0">
                <a:solidFill>
                  <a:schemeClr val="bg1"/>
                </a:solidFill>
              </a:rPr>
              <a:t> GSB ?</a:t>
            </a:r>
            <a:endParaRPr lang="en-US" sz="2000" dirty="0">
              <a:solidFill>
                <a:schemeClr val="bg1"/>
              </a:solidFill>
            </a:endParaRPr>
          </a:p>
        </p:txBody>
      </p:sp>
      <p:sp>
        <p:nvSpPr>
          <p:cNvPr id="14" name="Slide Number Placeholder 2">
            <a:extLst>
              <a:ext uri="{FF2B5EF4-FFF2-40B4-BE49-F238E27FC236}">
                <a16:creationId xmlns:a16="http://schemas.microsoft.com/office/drawing/2014/main" id="{6556A3C9-6740-4558-AB5B-687741A63BDD}"/>
              </a:ext>
            </a:extLst>
          </p:cNvPr>
          <p:cNvSpPr txBox="1">
            <a:spLocks/>
          </p:cNvSpPr>
          <p:nvPr/>
        </p:nvSpPr>
        <p:spPr>
          <a:xfrm>
            <a:off x="11549269" y="6405746"/>
            <a:ext cx="642731" cy="4078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z="1600" smtClean="0">
                <a:solidFill>
                  <a:schemeClr val="bg1">
                    <a:lumMod val="75000"/>
                  </a:schemeClr>
                </a:solidFill>
              </a:rPr>
              <a:pPr/>
              <a:t>4</a:t>
            </a:fld>
            <a:endParaRPr lang="en-US" sz="1600" dirty="0">
              <a:solidFill>
                <a:schemeClr val="bg1">
                  <a:lumMod val="75000"/>
                </a:schemeClr>
              </a:solidFill>
            </a:endParaRPr>
          </a:p>
        </p:txBody>
      </p:sp>
      <p:sp>
        <p:nvSpPr>
          <p:cNvPr id="15" name="ZoneTexte 14"/>
          <p:cNvSpPr txBox="1"/>
          <p:nvPr/>
        </p:nvSpPr>
        <p:spPr>
          <a:xfrm>
            <a:off x="5163127" y="2063383"/>
            <a:ext cx="6095999" cy="2308324"/>
          </a:xfrm>
          <a:prstGeom prst="rect">
            <a:avLst/>
          </a:prstGeom>
          <a:noFill/>
        </p:spPr>
        <p:txBody>
          <a:bodyPr wrap="square" rtlCol="0">
            <a:spAutoFit/>
          </a:bodyPr>
          <a:lstStyle/>
          <a:p>
            <a:pPr>
              <a:buFont typeface="Arial" pitchFamily="34" charset="0"/>
              <a:buChar char="•"/>
            </a:pPr>
            <a:r>
              <a:rPr lang="fr-FR" dirty="0" smtClean="0">
                <a:solidFill>
                  <a:schemeClr val="bg1"/>
                </a:solidFill>
              </a:rPr>
              <a:t>  </a:t>
            </a:r>
            <a:r>
              <a:rPr lang="fr-FR" dirty="0" err="1" smtClean="0">
                <a:solidFill>
                  <a:schemeClr val="bg1"/>
                </a:solidFill>
              </a:rPr>
              <a:t>Galaxy</a:t>
            </a:r>
            <a:r>
              <a:rPr lang="fr-FR" dirty="0" smtClean="0">
                <a:solidFill>
                  <a:schemeClr val="bg1"/>
                </a:solidFill>
              </a:rPr>
              <a:t> </a:t>
            </a:r>
            <a:r>
              <a:rPr lang="fr-FR" dirty="0" err="1" smtClean="0">
                <a:solidFill>
                  <a:schemeClr val="bg1"/>
                </a:solidFill>
              </a:rPr>
              <a:t>Swiss</a:t>
            </a:r>
            <a:r>
              <a:rPr lang="fr-FR" dirty="0" smtClean="0">
                <a:solidFill>
                  <a:schemeClr val="bg1"/>
                </a:solidFill>
              </a:rPr>
              <a:t> Bourdin est une fusion de plusieurs entreprises Américaine (Joint-venture)  spécialisé dans l’industrie pharmaceutique.</a:t>
            </a:r>
          </a:p>
          <a:p>
            <a:endParaRPr lang="fr-FR" dirty="0" smtClean="0">
              <a:solidFill>
                <a:schemeClr val="bg1"/>
              </a:solidFill>
            </a:endParaRPr>
          </a:p>
          <a:p>
            <a:pPr>
              <a:buFont typeface="Arial" pitchFamily="34" charset="0"/>
              <a:buChar char="•"/>
            </a:pPr>
            <a:r>
              <a:rPr lang="fr-FR" dirty="0" smtClean="0">
                <a:solidFill>
                  <a:schemeClr val="bg1"/>
                </a:solidFill>
              </a:rPr>
              <a:t>  Son siège social se situe à Philadelphie en Pennsylvanies aux Etats-Unis.</a:t>
            </a:r>
          </a:p>
          <a:p>
            <a:pPr>
              <a:buFont typeface="Arial" pitchFamily="34" charset="0"/>
              <a:buChar char="•"/>
            </a:pPr>
            <a:endParaRPr lang="fr-FR" dirty="0" smtClean="0">
              <a:solidFill>
                <a:schemeClr val="bg1"/>
              </a:solidFill>
            </a:endParaRPr>
          </a:p>
          <a:p>
            <a:pPr>
              <a:buFont typeface="Arial" pitchFamily="34" charset="0"/>
              <a:buChar char="•"/>
            </a:pPr>
            <a:r>
              <a:rPr lang="fr-FR" dirty="0" smtClean="0">
                <a:solidFill>
                  <a:schemeClr val="bg1"/>
                </a:solidFill>
              </a:rPr>
              <a:t>  Son siège administratif se trouve à Paris.</a:t>
            </a:r>
            <a:endParaRPr lang="fr-FR" dirty="0">
              <a:solidFill>
                <a:schemeClr val="bg1"/>
              </a:solidFill>
            </a:endParaRPr>
          </a:p>
        </p:txBody>
      </p:sp>
    </p:spTree>
    <p:extLst>
      <p:ext uri="{BB962C8B-B14F-4D97-AF65-F5344CB8AC3E}">
        <p14:creationId xmlns:p14="http://schemas.microsoft.com/office/powerpoint/2010/main" val="203064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circle(in)">
                                      <p:cBhvr>
                                        <p:cTn id="24" dur="20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cahier des charges</a:t>
            </a:r>
            <a:endParaRPr lang="fr-FR" dirty="0"/>
          </a:p>
        </p:txBody>
      </p:sp>
      <p:sp>
        <p:nvSpPr>
          <p:cNvPr id="3" name="Espace réservé du texte 2"/>
          <p:cNvSpPr>
            <a:spLocks noGrp="1"/>
          </p:cNvSpPr>
          <p:nvPr>
            <p:ph type="body" idx="1"/>
          </p:nvPr>
        </p:nvSpPr>
        <p:spPr/>
        <p:txBody>
          <a:bodyPr>
            <a:normAutofit fontScale="92500" lnSpcReduction="10000"/>
          </a:bodyPr>
          <a:lstStyle/>
          <a:p>
            <a:r>
              <a:rPr lang="fr-FR" dirty="0" smtClean="0"/>
              <a:t>Mise en place du réseau</a:t>
            </a:r>
            <a:endParaRPr lang="fr-FR" dirty="0"/>
          </a:p>
        </p:txBody>
      </p:sp>
      <p:sp>
        <p:nvSpPr>
          <p:cNvPr id="5" name="Espace réservé du texte 4"/>
          <p:cNvSpPr>
            <a:spLocks noGrp="1"/>
          </p:cNvSpPr>
          <p:nvPr>
            <p:ph type="body" sz="quarter" idx="3"/>
          </p:nvPr>
        </p:nvSpPr>
        <p:spPr/>
        <p:txBody>
          <a:bodyPr>
            <a:normAutofit fontScale="92500" lnSpcReduction="10000"/>
          </a:bodyPr>
          <a:lstStyle/>
          <a:p>
            <a:r>
              <a:rPr lang="fr-FR" dirty="0" smtClean="0"/>
              <a:t>Développement</a:t>
            </a:r>
            <a:endParaRPr lang="fr-FR" dirty="0"/>
          </a:p>
        </p:txBody>
      </p:sp>
      <p:sp>
        <p:nvSpPr>
          <p:cNvPr id="6" name="Espace réservé du contenu 5"/>
          <p:cNvSpPr>
            <a:spLocks noGrp="1"/>
          </p:cNvSpPr>
          <p:nvPr>
            <p:ph sz="quarter" idx="4"/>
          </p:nvPr>
        </p:nvSpPr>
        <p:spPr>
          <a:xfrm>
            <a:off x="6565107" y="2342356"/>
            <a:ext cx="5183188" cy="1506019"/>
          </a:xfrm>
        </p:spPr>
        <p:txBody>
          <a:bodyPr/>
          <a:lstStyle/>
          <a:p>
            <a:pPr lvl="1"/>
            <a:r>
              <a:rPr lang="fr-FR" dirty="0" smtClean="0"/>
              <a:t>Client lourd (</a:t>
            </a:r>
            <a:r>
              <a:rPr lang="fr-FR" dirty="0" err="1" smtClean="0"/>
              <a:t>VB.Net</a:t>
            </a:r>
            <a:r>
              <a:rPr lang="fr-FR" dirty="0" smtClean="0"/>
              <a:t>)</a:t>
            </a:r>
          </a:p>
          <a:p>
            <a:pPr lvl="2">
              <a:buFont typeface="Wingdings" panose="05000000000000000000" pitchFamily="2" charset="2"/>
              <a:buChar char="Ø"/>
            </a:pPr>
            <a:r>
              <a:rPr lang="fr-FR" dirty="0" smtClean="0"/>
              <a:t>MDI (</a:t>
            </a:r>
            <a:r>
              <a:rPr lang="fr-FR" dirty="0"/>
              <a:t>Multiple Document </a:t>
            </a:r>
            <a:r>
              <a:rPr lang="fr-FR" dirty="0" smtClean="0"/>
              <a:t>Interface)</a:t>
            </a:r>
          </a:p>
          <a:p>
            <a:pPr lvl="2">
              <a:buFont typeface="Wingdings" panose="05000000000000000000" pitchFamily="2" charset="2"/>
              <a:buChar char="Ø"/>
            </a:pPr>
            <a:r>
              <a:rPr lang="fr-FR" dirty="0"/>
              <a:t>Gestion des </a:t>
            </a:r>
            <a:r>
              <a:rPr lang="fr-FR" dirty="0" smtClean="0"/>
              <a:t>utilisateurs</a:t>
            </a:r>
          </a:p>
          <a:p>
            <a:pPr lvl="2">
              <a:buFont typeface="Wingdings" panose="05000000000000000000" pitchFamily="2" charset="2"/>
              <a:buChar char="Ø"/>
            </a:pPr>
            <a:r>
              <a:rPr lang="fr-FR" dirty="0" smtClean="0"/>
              <a:t>Fichier de configuration (Chiffrement)</a:t>
            </a:r>
          </a:p>
        </p:txBody>
      </p:sp>
      <p:sp>
        <p:nvSpPr>
          <p:cNvPr id="7" name="Espace réservé du numéro de diapositive 6"/>
          <p:cNvSpPr>
            <a:spLocks noGrp="1"/>
          </p:cNvSpPr>
          <p:nvPr>
            <p:ph type="sldNum" sz="quarter" idx="12"/>
          </p:nvPr>
        </p:nvSpPr>
        <p:spPr/>
        <p:txBody>
          <a:bodyPr/>
          <a:lstStyle/>
          <a:p>
            <a:fld id="{8C2E478F-E849-4A8C-AF1F-CBCC78A7CBFA}" type="slidenum">
              <a:rPr lang="en-US" smtClean="0"/>
              <a:pPr/>
              <a:t>5</a:t>
            </a:fld>
            <a:endParaRPr lang="en-US" dirty="0"/>
          </a:p>
        </p:txBody>
      </p:sp>
      <p:sp>
        <p:nvSpPr>
          <p:cNvPr id="8" name="Rectangle 7"/>
          <p:cNvSpPr/>
          <p:nvPr/>
        </p:nvSpPr>
        <p:spPr>
          <a:xfrm>
            <a:off x="10187350" y="6468303"/>
            <a:ext cx="1410131" cy="274242"/>
          </a:xfrm>
          <a:prstGeom prst="rect">
            <a:avLst/>
          </a:prstGeom>
          <a:solidFill>
            <a:srgbClr val="3F3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246" y="2322478"/>
            <a:ext cx="433300" cy="448242"/>
          </a:xfrm>
          <a:prstGeom prst="rect">
            <a:avLst/>
          </a:prstGeom>
        </p:spPr>
      </p:pic>
      <p:pic>
        <p:nvPicPr>
          <p:cNvPr id="10" name="Image 9" descr="Afficher l’image source"/>
          <p:cNvPicPr/>
          <p:nvPr/>
        </p:nvPicPr>
        <p:blipFill>
          <a:blip r:embed="rId4" cstate="print">
            <a:extLst>
              <a:ext uri="{BEBA8EAE-BF5A-486C-A8C5-ECC9F3942E4B}">
                <a14:imgProps xmlns:a14="http://schemas.microsoft.com/office/drawing/2010/main">
                  <a14:imgLayer r:embed="rId5">
                    <a14:imgEffect>
                      <a14:backgroundRemoval t="3965" b="95154" l="441" r="99559">
                        <a14:foregroundMark x1="65198" y1="17621" x2="65198" y2="17621"/>
                      </a14:backgroundRemoval>
                    </a14:imgEffect>
                  </a14:imgLayer>
                </a14:imgProps>
              </a:ext>
            </a:extLst>
          </a:blip>
          <a:srcRect/>
          <a:stretch>
            <a:fillRect/>
          </a:stretch>
        </p:blipFill>
        <p:spPr bwMode="auto">
          <a:xfrm>
            <a:off x="10311777" y="2618957"/>
            <a:ext cx="574759" cy="467760"/>
          </a:xfrm>
          <a:prstGeom prst="rect">
            <a:avLst/>
          </a:prstGeom>
          <a:noFill/>
          <a:ln w="9525">
            <a:noFill/>
            <a:miter lim="800000"/>
            <a:headEnd/>
            <a:tailEnd/>
          </a:ln>
        </p:spPr>
      </p:pic>
      <p:pic>
        <p:nvPicPr>
          <p:cNvPr id="11" name="Image 10"/>
          <p:cNvPicPr>
            <a:picLocks noChangeAspect="1"/>
          </p:cNvPicPr>
          <p:nvPr/>
        </p:nvPicPr>
        <p:blipFill>
          <a:blip r:embed="rId6">
            <a:extLst>
              <a:ext uri="{BEBA8EAE-BF5A-486C-A8C5-ECC9F3942E4B}">
                <a14:imgProps xmlns:a14="http://schemas.microsoft.com/office/drawing/2010/main">
                  <a14:imgLayer r:embed="rId7">
                    <a14:imgEffect>
                      <a14:backgroundRemoval t="1852" b="98148" l="2381" r="100000"/>
                    </a14:imgEffect>
                  </a14:imgLayer>
                </a14:imgProps>
              </a:ext>
            </a:extLst>
          </a:blip>
          <a:stretch>
            <a:fillRect/>
          </a:stretch>
        </p:blipFill>
        <p:spPr>
          <a:xfrm>
            <a:off x="9408698" y="2965363"/>
            <a:ext cx="476166" cy="612212"/>
          </a:xfrm>
          <a:prstGeom prst="rect">
            <a:avLst/>
          </a:prstGeom>
        </p:spPr>
      </p:pic>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68446" y="3038410"/>
            <a:ext cx="465999" cy="465999"/>
          </a:xfrm>
          <a:prstGeom prst="rect">
            <a:avLst/>
          </a:prstGeom>
        </p:spPr>
      </p:pic>
      <p:pic>
        <p:nvPicPr>
          <p:cNvPr id="14" name="Imag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9247" y="3456278"/>
            <a:ext cx="437289" cy="443118"/>
          </a:xfrm>
          <a:prstGeom prst="rect">
            <a:avLst/>
          </a:prstGeom>
        </p:spPr>
      </p:pic>
      <p:pic>
        <p:nvPicPr>
          <p:cNvPr id="13" name="Imag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19944" y="3652468"/>
            <a:ext cx="272551" cy="272551"/>
          </a:xfrm>
          <a:prstGeom prst="rect">
            <a:avLst/>
          </a:prstGeom>
        </p:spPr>
      </p:pic>
      <p:sp>
        <p:nvSpPr>
          <p:cNvPr id="4" name="ZoneTexte 3"/>
          <p:cNvSpPr txBox="1"/>
          <p:nvPr/>
        </p:nvSpPr>
        <p:spPr>
          <a:xfrm>
            <a:off x="6487850" y="3927588"/>
            <a:ext cx="4755120" cy="738664"/>
          </a:xfrm>
          <a:prstGeom prst="rect">
            <a:avLst/>
          </a:prstGeom>
          <a:noFill/>
        </p:spPr>
        <p:txBody>
          <a:bodyPr wrap="square" rtlCol="0">
            <a:spAutoFit/>
          </a:bodyPr>
          <a:lstStyle/>
          <a:p>
            <a:pPr marL="742950" lvl="1" indent="-285750">
              <a:buFont typeface="Arial" panose="020B0604020202020204" pitchFamily="34" charset="0"/>
              <a:buChar char="•"/>
            </a:pPr>
            <a:r>
              <a:rPr lang="fr-FR" sz="1400" dirty="0">
                <a:solidFill>
                  <a:schemeClr val="bg1"/>
                </a:solidFill>
              </a:rPr>
              <a:t>Base de données </a:t>
            </a:r>
            <a:endParaRPr lang="fr-FR" sz="1400" dirty="0" smtClean="0">
              <a:solidFill>
                <a:schemeClr val="bg1"/>
              </a:solidFill>
            </a:endParaRPr>
          </a:p>
          <a:p>
            <a:pPr lvl="1"/>
            <a:endParaRPr lang="fr-FR" sz="1400" dirty="0">
              <a:solidFill>
                <a:schemeClr val="bg1"/>
              </a:solidFill>
            </a:endParaRPr>
          </a:p>
          <a:p>
            <a:pPr lvl="2">
              <a:buFont typeface="Wingdings" panose="05000000000000000000" pitchFamily="2" charset="2"/>
              <a:buChar char="Ø"/>
            </a:pPr>
            <a:r>
              <a:rPr lang="fr-FR" sz="1400" dirty="0" smtClean="0">
                <a:solidFill>
                  <a:schemeClr val="bg1"/>
                </a:solidFill>
              </a:rPr>
              <a:t>   SQL </a:t>
            </a:r>
            <a:r>
              <a:rPr lang="fr-FR" sz="1400" dirty="0">
                <a:solidFill>
                  <a:schemeClr val="bg1"/>
                </a:solidFill>
              </a:rPr>
              <a:t>Server Management Studio 12</a:t>
            </a:r>
          </a:p>
        </p:txBody>
      </p:sp>
      <p:sp>
        <p:nvSpPr>
          <p:cNvPr id="19" name="ZoneTexte 18"/>
          <p:cNvSpPr txBox="1"/>
          <p:nvPr/>
        </p:nvSpPr>
        <p:spPr>
          <a:xfrm>
            <a:off x="6447361" y="4708619"/>
            <a:ext cx="4755120" cy="1169551"/>
          </a:xfrm>
          <a:prstGeom prst="rect">
            <a:avLst/>
          </a:prstGeom>
          <a:noFill/>
        </p:spPr>
        <p:txBody>
          <a:bodyPr wrap="square" rtlCol="0">
            <a:spAutoFit/>
          </a:bodyPr>
          <a:lstStyle/>
          <a:p>
            <a:pPr marL="742950" lvl="1" indent="-285750">
              <a:buFont typeface="Arial" panose="020B0604020202020204" pitchFamily="34" charset="0"/>
              <a:buChar char="•"/>
            </a:pPr>
            <a:r>
              <a:rPr lang="fr-FR" sz="1400" dirty="0" smtClean="0">
                <a:solidFill>
                  <a:schemeClr val="bg1"/>
                </a:solidFill>
              </a:rPr>
              <a:t>Support</a:t>
            </a:r>
          </a:p>
          <a:p>
            <a:pPr lvl="1"/>
            <a:endParaRPr lang="fr-FR" sz="1400" dirty="0">
              <a:solidFill>
                <a:schemeClr val="bg1"/>
              </a:solidFill>
            </a:endParaRPr>
          </a:p>
          <a:p>
            <a:pPr lvl="2">
              <a:buFont typeface="Wingdings" panose="05000000000000000000" pitchFamily="2" charset="2"/>
              <a:buChar char="Ø"/>
            </a:pPr>
            <a:r>
              <a:rPr lang="fr-FR" sz="1400" dirty="0" smtClean="0">
                <a:solidFill>
                  <a:schemeClr val="bg1"/>
                </a:solidFill>
              </a:rPr>
              <a:t>  GitHub desktop</a:t>
            </a:r>
          </a:p>
          <a:p>
            <a:pPr lvl="2"/>
            <a:endParaRPr lang="fr-FR" sz="1400" dirty="0">
              <a:solidFill>
                <a:schemeClr val="bg1"/>
              </a:solidFill>
            </a:endParaRPr>
          </a:p>
          <a:p>
            <a:pPr lvl="2">
              <a:buFont typeface="Wingdings" panose="05000000000000000000" pitchFamily="2" charset="2"/>
              <a:buChar char="Ø"/>
            </a:pPr>
            <a:r>
              <a:rPr lang="fr-FR" sz="1400" dirty="0" smtClean="0">
                <a:solidFill>
                  <a:schemeClr val="bg1"/>
                </a:solidFill>
              </a:rPr>
              <a:t>  Discord</a:t>
            </a:r>
            <a:endParaRPr lang="fr-FR" sz="1400" dirty="0">
              <a:solidFill>
                <a:schemeClr val="bg1"/>
              </a:solidFill>
            </a:endParaRPr>
          </a:p>
        </p:txBody>
      </p:sp>
      <p:pic>
        <p:nvPicPr>
          <p:cNvPr id="15" name="Espace réservé du contenu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83323" y="3830137"/>
            <a:ext cx="718946" cy="574793"/>
          </a:xfrm>
          <a:prstGeom prst="rect">
            <a:avLst/>
          </a:prstGeom>
        </p:spPr>
      </p:pic>
      <p:pic>
        <p:nvPicPr>
          <p:cNvPr id="16" name="Espace réservé du contenu 15"/>
          <p:cNvPicPr>
            <a:picLocks noGrp="1" noChangeAspect="1"/>
          </p:cNvPicPr>
          <p:nvPr>
            <p:ph sz="half" idx="2"/>
          </p:nvPr>
        </p:nvPicPr>
        <p:blipFill>
          <a:blip r:embed="rId12">
            <a:extLst>
              <a:ext uri="{BEBA8EAE-BF5A-486C-A8C5-ECC9F3942E4B}">
                <a14:imgProps xmlns:a14="http://schemas.microsoft.com/office/drawing/2010/main">
                  <a14:imgLayer r:embed="rId13">
                    <a14:imgEffect>
                      <a14:backgroundRemoval t="8000" b="92500" l="6000" r="92000">
                        <a14:foregroundMark x1="72500" y1="59000" x2="72500" y2="59000"/>
                        <a14:foregroundMark x1="55500" y1="60000" x2="55500" y2="60000"/>
                        <a14:foregroundMark x1="73000" y1="76000" x2="73000" y2="76000"/>
                        <a14:foregroundMark x1="70500" y1="16500" x2="70500" y2="16500"/>
                        <a14:foregroundMark x1="75000" y1="16500" x2="75000" y2="16500"/>
                        <a14:foregroundMark x1="79500" y1="16500" x2="79500" y2="16500"/>
                        <a14:foregroundMark x1="83500" y1="16500" x2="83500" y2="16500"/>
                        <a14:foregroundMark x1="83500" y1="20500" x2="83500" y2="20500"/>
                        <a14:foregroundMark x1="83500" y1="25000" x2="83500" y2="25000"/>
                        <a14:foregroundMark x1="84000" y1="30000" x2="84000" y2="30000"/>
                        <a14:foregroundMark x1="17000" y1="69500" x2="17000" y2="69500"/>
                        <a14:foregroundMark x1="17000" y1="74000" x2="17000" y2="74000"/>
                        <a14:foregroundMark x1="17000" y1="79500" x2="17000" y2="79500"/>
                        <a14:foregroundMark x1="16500" y1="84000" x2="16500" y2="84000"/>
                        <a14:foregroundMark x1="21000" y1="84000" x2="21000" y2="84000"/>
                        <a14:foregroundMark x1="25500" y1="84000" x2="25500" y2="84000"/>
                        <a14:foregroundMark x1="29500" y1="83500" x2="29500" y2="83500"/>
                        <a14:foregroundMark x1="63500" y1="66000" x2="63500" y2="66000"/>
                      </a14:backgroundRemoval>
                    </a14:imgEffect>
                  </a14:imgLayer>
                </a14:imgProps>
              </a:ext>
              <a:ext uri="{28A0092B-C50C-407E-A947-70E740481C1C}">
                <a14:useLocalDpi xmlns:a14="http://schemas.microsoft.com/office/drawing/2010/main" val="0"/>
              </a:ext>
            </a:extLst>
          </a:blip>
          <a:stretch>
            <a:fillRect/>
          </a:stretch>
        </p:blipFill>
        <p:spPr>
          <a:xfrm>
            <a:off x="10243791" y="4200463"/>
            <a:ext cx="625791" cy="625791"/>
          </a:xfrm>
        </p:spPr>
      </p:pic>
      <p:pic>
        <p:nvPicPr>
          <p:cNvPr id="17" name="Image 16"/>
          <p:cNvPicPr>
            <a:picLocks noChangeAspect="1"/>
          </p:cNvPicPr>
          <p:nvPr/>
        </p:nvPicPr>
        <p:blipFill rotWithShape="1">
          <a:blip r:embed="rId14">
            <a:extLst>
              <a:ext uri="{BEBA8EAE-BF5A-486C-A8C5-ECC9F3942E4B}">
                <a14:imgProps xmlns:a14="http://schemas.microsoft.com/office/drawing/2010/main">
                  <a14:imgLayer r:embed="rId15">
                    <a14:imgEffect>
                      <a14:backgroundRemoval t="3000" b="94500" l="6667" r="38167">
                        <a14:foregroundMark x1="16833" y1="19500" x2="16833" y2="19500"/>
                        <a14:foregroundMark x1="20833" y1="16000" x2="20833" y2="16000"/>
                        <a14:foregroundMark x1="31333" y1="26000" x2="31333" y2="26000"/>
                        <a14:foregroundMark x1="32500" y1="32000" x2="32833" y2="33500"/>
                        <a14:foregroundMark x1="33500" y1="39500" x2="33500" y2="39500"/>
                        <a14:foregroundMark x1="29000" y1="21500" x2="29000" y2="21500"/>
                        <a14:foregroundMark x1="25667" y1="16000" x2="25667" y2="16000"/>
                        <a14:foregroundMark x1="27333" y1="18000" x2="27333" y2="18000"/>
                        <a14:foregroundMark x1="23333" y1="14500" x2="23333" y2="14500"/>
                        <a14:foregroundMark x1="24500" y1="15000" x2="24500" y2="15000"/>
                        <a14:foregroundMark x1="19167" y1="17000" x2="19167" y2="17000"/>
                        <a14:foregroundMark x1="17833" y1="18500" x2="17833" y2="18500"/>
                        <a14:foregroundMark x1="15833" y1="21500" x2="15833" y2="21500"/>
                        <a14:foregroundMark x1="14667" y1="25000" x2="14667" y2="25000"/>
                        <a14:foregroundMark x1="13833" y1="28000" x2="13833" y2="28000"/>
                      </a14:backgroundRemoval>
                    </a14:imgEffect>
                  </a14:imgLayer>
                </a14:imgProps>
              </a:ext>
              <a:ext uri="{28A0092B-C50C-407E-A947-70E740481C1C}">
                <a14:useLocalDpi xmlns:a14="http://schemas.microsoft.com/office/drawing/2010/main" val="0"/>
              </a:ext>
            </a:extLst>
          </a:blip>
          <a:srcRect l="10417" t="12250" r="64499" b="14000"/>
          <a:stretch/>
        </p:blipFill>
        <p:spPr>
          <a:xfrm>
            <a:off x="8865410" y="5082501"/>
            <a:ext cx="435531" cy="426849"/>
          </a:xfrm>
          <a:prstGeom prst="rect">
            <a:avLst/>
          </a:prstGeom>
        </p:spPr>
      </p:pic>
      <p:pic>
        <p:nvPicPr>
          <p:cNvPr id="18" name="Imag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02278" y="5455541"/>
            <a:ext cx="522643" cy="522643"/>
          </a:xfrm>
          <a:prstGeom prst="rect">
            <a:avLst/>
          </a:prstGeom>
        </p:spPr>
      </p:pic>
    </p:spTree>
    <p:extLst>
      <p:ext uri="{BB962C8B-B14F-4D97-AF65-F5344CB8AC3E}">
        <p14:creationId xmlns:p14="http://schemas.microsoft.com/office/powerpoint/2010/main" val="169378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1000"/>
                                        <p:tgtEl>
                                          <p:spTgt spid="6">
                                            <p:txEl>
                                              <p:pRg st="0" end="0"/>
                                            </p:txEl>
                                          </p:spTgt>
                                        </p:tgtEl>
                                      </p:cBhvr>
                                    </p:animEffect>
                                    <p:anim calcmode="lin" valueType="num">
                                      <p:cBhvr>
                                        <p:cTn id="2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1000"/>
                                        <p:tgtEl>
                                          <p:spTgt spid="6">
                                            <p:txEl>
                                              <p:pRg st="1" end="1"/>
                                            </p:txEl>
                                          </p:spTgt>
                                        </p:tgtEl>
                                      </p:cBhvr>
                                    </p:animEffect>
                                    <p:anim calcmode="lin" valueType="num">
                                      <p:cBhvr>
                                        <p:cTn id="2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1000"/>
                                        <p:tgtEl>
                                          <p:spTgt spid="6">
                                            <p:txEl>
                                              <p:pRg st="2" end="2"/>
                                            </p:txEl>
                                          </p:spTgt>
                                        </p:tgtEl>
                                      </p:cBhvr>
                                    </p:animEffect>
                                    <p:anim calcmode="lin" valueType="num">
                                      <p:cBhvr>
                                        <p:cTn id="3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Effect transition="in" filter="fade">
                                      <p:cBhvr>
                                        <p:cTn id="37" dur="1000"/>
                                        <p:tgtEl>
                                          <p:spTgt spid="6">
                                            <p:txEl>
                                              <p:pRg st="3" end="3"/>
                                            </p:txEl>
                                          </p:spTgt>
                                        </p:tgtEl>
                                      </p:cBhvr>
                                    </p:animEffect>
                                    <p:anim calcmode="lin" valueType="num">
                                      <p:cBhvr>
                                        <p:cTn id="3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1000"/>
                                        <p:tgtEl>
                                          <p:spTgt spid="15"/>
                                        </p:tgtEl>
                                      </p:cBhvr>
                                    </p:animEffect>
                                    <p:anim calcmode="lin" valueType="num">
                                      <p:cBhvr>
                                        <p:cTn id="80" dur="1000" fill="hold"/>
                                        <p:tgtEl>
                                          <p:spTgt spid="15"/>
                                        </p:tgtEl>
                                        <p:attrNameLst>
                                          <p:attrName>ppt_x</p:attrName>
                                        </p:attrNameLst>
                                      </p:cBhvr>
                                      <p:tavLst>
                                        <p:tav tm="0">
                                          <p:val>
                                            <p:strVal val="#ppt_x"/>
                                          </p:val>
                                        </p:tav>
                                        <p:tav tm="100000">
                                          <p:val>
                                            <p:strVal val="#ppt_x"/>
                                          </p:val>
                                        </p:tav>
                                      </p:tavLst>
                                    </p:anim>
                                    <p:anim calcmode="lin" valueType="num">
                                      <p:cBhvr>
                                        <p:cTn id="81" dur="1000" fill="hold"/>
                                        <p:tgtEl>
                                          <p:spTgt spid="15"/>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1000"/>
                                        <p:tgtEl>
                                          <p:spTgt spid="4"/>
                                        </p:tgtEl>
                                      </p:cBhvr>
                                    </p:animEffect>
                                    <p:anim calcmode="lin" valueType="num">
                                      <p:cBhvr>
                                        <p:cTn id="85" dur="1000" fill="hold"/>
                                        <p:tgtEl>
                                          <p:spTgt spid="4"/>
                                        </p:tgtEl>
                                        <p:attrNameLst>
                                          <p:attrName>ppt_x</p:attrName>
                                        </p:attrNameLst>
                                      </p:cBhvr>
                                      <p:tavLst>
                                        <p:tav tm="0">
                                          <p:val>
                                            <p:strVal val="#ppt_x"/>
                                          </p:val>
                                        </p:tav>
                                        <p:tav tm="100000">
                                          <p:val>
                                            <p:strVal val="#ppt_x"/>
                                          </p:val>
                                        </p:tav>
                                      </p:tavLst>
                                    </p:anim>
                                    <p:anim calcmode="lin" valueType="num">
                                      <p:cBhvr>
                                        <p:cTn id="8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1000"/>
                                        <p:tgtEl>
                                          <p:spTgt spid="19"/>
                                        </p:tgtEl>
                                      </p:cBhvr>
                                    </p:animEffect>
                                    <p:anim calcmode="lin" valueType="num">
                                      <p:cBhvr>
                                        <p:cTn id="92" dur="1000" fill="hold"/>
                                        <p:tgtEl>
                                          <p:spTgt spid="19"/>
                                        </p:tgtEl>
                                        <p:attrNameLst>
                                          <p:attrName>ppt_x</p:attrName>
                                        </p:attrNameLst>
                                      </p:cBhvr>
                                      <p:tavLst>
                                        <p:tav tm="0">
                                          <p:val>
                                            <p:strVal val="#ppt_x"/>
                                          </p:val>
                                        </p:tav>
                                        <p:tav tm="100000">
                                          <p:val>
                                            <p:strVal val="#ppt_x"/>
                                          </p:val>
                                        </p:tav>
                                      </p:tavLst>
                                    </p:anim>
                                    <p:anim calcmode="lin" valueType="num">
                                      <p:cBhvr>
                                        <p:cTn id="93" dur="1000" fill="hold"/>
                                        <p:tgtEl>
                                          <p:spTgt spid="19"/>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1000"/>
                                        <p:tgtEl>
                                          <p:spTgt spid="18"/>
                                        </p:tgtEl>
                                      </p:cBhvr>
                                    </p:animEffect>
                                    <p:anim calcmode="lin" valueType="num">
                                      <p:cBhvr>
                                        <p:cTn id="97" dur="1000" fill="hold"/>
                                        <p:tgtEl>
                                          <p:spTgt spid="18"/>
                                        </p:tgtEl>
                                        <p:attrNameLst>
                                          <p:attrName>ppt_x</p:attrName>
                                        </p:attrNameLst>
                                      </p:cBhvr>
                                      <p:tavLst>
                                        <p:tav tm="0">
                                          <p:val>
                                            <p:strVal val="#ppt_x"/>
                                          </p:val>
                                        </p:tav>
                                        <p:tav tm="100000">
                                          <p:val>
                                            <p:strVal val="#ppt_x"/>
                                          </p:val>
                                        </p:tav>
                                      </p:tavLst>
                                    </p:anim>
                                    <p:anim calcmode="lin" valueType="num">
                                      <p:cBhvr>
                                        <p:cTn id="98" dur="1000" fill="hold"/>
                                        <p:tgtEl>
                                          <p:spTgt spid="1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0"/>
                                        <p:tgtEl>
                                          <p:spTgt spid="17"/>
                                        </p:tgtEl>
                                      </p:cBhvr>
                                    </p:animEffect>
                                    <p:anim calcmode="lin" valueType="num">
                                      <p:cBhvr>
                                        <p:cTn id="102" dur="1000" fill="hold"/>
                                        <p:tgtEl>
                                          <p:spTgt spid="17"/>
                                        </p:tgtEl>
                                        <p:attrNameLst>
                                          <p:attrName>ppt_x</p:attrName>
                                        </p:attrNameLst>
                                      </p:cBhvr>
                                      <p:tavLst>
                                        <p:tav tm="0">
                                          <p:val>
                                            <p:strVal val="#ppt_x"/>
                                          </p:val>
                                        </p:tav>
                                        <p:tav tm="100000">
                                          <p:val>
                                            <p:strVal val="#ppt_x"/>
                                          </p:val>
                                        </p:tav>
                                      </p:tavLst>
                                    </p:anim>
                                    <p:anim calcmode="lin" valueType="num">
                                      <p:cBhvr>
                                        <p:cTn id="10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P spid="6" grpId="0" build="p"/>
      <p:bldP spid="4"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055" y="4501067"/>
            <a:ext cx="1039020" cy="1074848"/>
          </a:xfrm>
          <a:prstGeom prst="rect">
            <a:avLst/>
          </a:prstGeom>
        </p:spPr>
      </p:pic>
      <p:pic>
        <p:nvPicPr>
          <p:cNvPr id="34" name="Imag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2863" y="4559336"/>
            <a:ext cx="1049823" cy="1086023"/>
          </a:xfrm>
          <a:prstGeom prst="rect">
            <a:avLst/>
          </a:prstGeom>
        </p:spPr>
      </p:pic>
      <p:pic>
        <p:nvPicPr>
          <p:cNvPr id="29" name="Imag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200" y="4592941"/>
            <a:ext cx="1042245" cy="1078184"/>
          </a:xfrm>
          <a:prstGeom prst="rect">
            <a:avLst/>
          </a:prstGeom>
        </p:spPr>
      </p:pic>
      <p:pic>
        <p:nvPicPr>
          <p:cNvPr id="5" name="Picture Placeholder 4" descr="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4366"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879898" y="365125"/>
            <a:ext cx="6043246" cy="573989"/>
          </a:xfrm>
        </p:spPr>
        <p:txBody>
          <a:bodyPr>
            <a:normAutofit fontScale="90000"/>
          </a:bodyPr>
          <a:lstStyle/>
          <a:p>
            <a:pPr algn="l"/>
            <a:r>
              <a:rPr lang="fr-FR" dirty="0" smtClean="0"/>
              <a:t>Organisation</a:t>
            </a:r>
            <a:r>
              <a:rPr lang="en-US" dirty="0" smtClean="0"/>
              <a:t> du travail</a:t>
            </a:r>
            <a:endParaRPr lang="en-US"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7105872" y="1023284"/>
            <a:ext cx="3367010" cy="365125"/>
          </a:xfrm>
        </p:spPr>
        <p:txBody>
          <a:bodyPr>
            <a:normAutofit fontScale="62500" lnSpcReduction="20000"/>
          </a:bodyPr>
          <a:lstStyle/>
          <a:p>
            <a:r>
              <a:rPr lang="fr-FR" dirty="0" smtClean="0"/>
              <a:t>Répartition des tâches</a:t>
            </a:r>
            <a:endParaRPr lang="fr-FR" dirty="0"/>
          </a:p>
        </p:txBody>
      </p:sp>
      <p:pic>
        <p:nvPicPr>
          <p:cNvPr id="4" name="Espace réservé du contenu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73738" y="2017508"/>
            <a:ext cx="1664268" cy="1330570"/>
          </a:xfrm>
        </p:spPr>
      </p:pic>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pPr/>
              <a:t>6</a:t>
            </a:fld>
            <a:endParaRPr lang="en-US" dirty="0"/>
          </a:p>
        </p:txBody>
      </p:sp>
      <p:sp>
        <p:nvSpPr>
          <p:cNvPr id="13" name="ZoneTexte 12"/>
          <p:cNvSpPr txBox="1"/>
          <p:nvPr/>
        </p:nvSpPr>
        <p:spPr>
          <a:xfrm>
            <a:off x="6221655" y="3388431"/>
            <a:ext cx="1768433"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M.COINDEVEL</a:t>
            </a:r>
            <a:endParaRPr lang="fr-FR" dirty="0">
              <a:latin typeface="Times New Roman" panose="02020603050405020304" pitchFamily="18" charset="0"/>
              <a:cs typeface="Times New Roman" panose="02020603050405020304" pitchFamily="18" charset="0"/>
            </a:endParaRP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0917" y="1762491"/>
            <a:ext cx="1545258" cy="1545258"/>
          </a:xfrm>
          <a:prstGeom prst="rect">
            <a:avLst/>
          </a:prstGeom>
        </p:spPr>
      </p:pic>
      <p:sp>
        <p:nvSpPr>
          <p:cNvPr id="15" name="ZoneTexte 14"/>
          <p:cNvSpPr txBox="1"/>
          <p:nvPr/>
        </p:nvSpPr>
        <p:spPr>
          <a:xfrm>
            <a:off x="9750917" y="3385364"/>
            <a:ext cx="1627369"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M.AUGUSTIN</a:t>
            </a:r>
            <a:endParaRPr lang="fr-FR" dirty="0">
              <a:latin typeface="Times New Roman" panose="02020603050405020304" pitchFamily="18" charset="0"/>
              <a:cs typeface="Times New Roman" panose="02020603050405020304" pitchFamily="18" charset="0"/>
            </a:endParaRPr>
          </a:p>
        </p:txBody>
      </p:sp>
      <p:sp>
        <p:nvSpPr>
          <p:cNvPr id="18" name="Title 7">
            <a:extLst>
              <a:ext uri="{FF2B5EF4-FFF2-40B4-BE49-F238E27FC236}">
                <a16:creationId xmlns:a16="http://schemas.microsoft.com/office/drawing/2014/main" id="{A3F530F9-BDB1-49E4-9EFF-B9535CF653A7}"/>
              </a:ext>
            </a:extLst>
          </p:cNvPr>
          <p:cNvSpPr txBox="1">
            <a:spLocks/>
          </p:cNvSpPr>
          <p:nvPr/>
        </p:nvSpPr>
        <p:spPr>
          <a:xfrm>
            <a:off x="7944071" y="1524634"/>
            <a:ext cx="1690611" cy="34591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100000"/>
              </a:lnSpc>
              <a:spcBef>
                <a:spcPct val="0"/>
              </a:spcBef>
              <a:buNone/>
              <a:defRPr sz="3600" kern="1200" cap="all" spc="300" baseline="0">
                <a:solidFill>
                  <a:schemeClr val="tx1"/>
                </a:solidFill>
                <a:latin typeface="+mj-lt"/>
                <a:ea typeface="+mj-ea"/>
                <a:cs typeface="+mj-cs"/>
              </a:defRPr>
            </a:lvl1pPr>
          </a:lstStyle>
          <a:p>
            <a:r>
              <a:rPr lang="fr-FR" dirty="0"/>
              <a:t>- </a:t>
            </a:r>
            <a:r>
              <a:rPr lang="fr-FR" dirty="0" smtClean="0"/>
              <a:t>Réseau </a:t>
            </a:r>
            <a:r>
              <a:rPr lang="fr-FR" dirty="0"/>
              <a:t>-</a:t>
            </a:r>
          </a:p>
        </p:txBody>
      </p:sp>
      <p:sp>
        <p:nvSpPr>
          <p:cNvPr id="20" name="Title 7">
            <a:extLst>
              <a:ext uri="{FF2B5EF4-FFF2-40B4-BE49-F238E27FC236}">
                <a16:creationId xmlns:a16="http://schemas.microsoft.com/office/drawing/2014/main" id="{A3F530F9-BDB1-49E4-9EFF-B9535CF653A7}"/>
              </a:ext>
            </a:extLst>
          </p:cNvPr>
          <p:cNvSpPr txBox="1">
            <a:spLocks/>
          </p:cNvSpPr>
          <p:nvPr/>
        </p:nvSpPr>
        <p:spPr>
          <a:xfrm>
            <a:off x="7505771" y="3904718"/>
            <a:ext cx="2772795" cy="34591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100000"/>
              </a:lnSpc>
              <a:spcBef>
                <a:spcPct val="0"/>
              </a:spcBef>
              <a:buNone/>
              <a:defRPr sz="3600" kern="1200" cap="all" spc="300" baseline="0">
                <a:solidFill>
                  <a:schemeClr val="tx1"/>
                </a:solidFill>
                <a:latin typeface="+mj-lt"/>
                <a:ea typeface="+mj-ea"/>
                <a:cs typeface="+mj-cs"/>
              </a:defRPr>
            </a:lvl1pPr>
          </a:lstStyle>
          <a:p>
            <a:r>
              <a:rPr lang="fr-FR" dirty="0"/>
              <a:t>- </a:t>
            </a:r>
            <a:r>
              <a:rPr lang="fr-FR" dirty="0" smtClean="0"/>
              <a:t>Développement </a:t>
            </a:r>
            <a:r>
              <a:rPr lang="fr-FR" dirty="0"/>
              <a:t>-</a:t>
            </a:r>
          </a:p>
        </p:txBody>
      </p:sp>
      <p:sp>
        <p:nvSpPr>
          <p:cNvPr id="23" name="ZoneTexte 22"/>
          <p:cNvSpPr txBox="1"/>
          <p:nvPr/>
        </p:nvSpPr>
        <p:spPr>
          <a:xfrm>
            <a:off x="5714482" y="6062997"/>
            <a:ext cx="1358064"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M.LEBEAU</a:t>
            </a:r>
            <a:endParaRPr lang="fr-FR" dirty="0">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6721" y="5416103"/>
            <a:ext cx="562004" cy="562004"/>
          </a:xfrm>
          <a:prstGeom prst="rect">
            <a:avLst/>
          </a:prstGeom>
        </p:spPr>
      </p:pic>
      <p:pic>
        <p:nvPicPr>
          <p:cNvPr id="25" name="Imag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4261" y="5387935"/>
            <a:ext cx="508073" cy="514847"/>
          </a:xfrm>
          <a:prstGeom prst="rect">
            <a:avLst/>
          </a:prstGeom>
        </p:spPr>
      </p:pic>
      <p:pic>
        <p:nvPicPr>
          <p:cNvPr id="26" name="Imag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9136" y="4618630"/>
            <a:ext cx="909551" cy="909551"/>
          </a:xfrm>
          <a:prstGeom prst="rect">
            <a:avLst/>
          </a:prstGeom>
        </p:spPr>
      </p:pic>
      <p:sp>
        <p:nvSpPr>
          <p:cNvPr id="28" name="ZoneTexte 27"/>
          <p:cNvSpPr txBox="1"/>
          <p:nvPr/>
        </p:nvSpPr>
        <p:spPr>
          <a:xfrm>
            <a:off x="8263954" y="6058722"/>
            <a:ext cx="1459630"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M.TREPORT</a:t>
            </a:r>
            <a:endParaRPr lang="fr-FR" dirty="0">
              <a:latin typeface="Times New Roman" panose="02020603050405020304" pitchFamily="18" charset="0"/>
              <a:cs typeface="Times New Roman" panose="02020603050405020304" pitchFamily="18" charset="0"/>
            </a:endParaRPr>
          </a:p>
        </p:txBody>
      </p:sp>
      <p:pic>
        <p:nvPicPr>
          <p:cNvPr id="27" name="Imag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2404" y="5261592"/>
            <a:ext cx="530702" cy="530702"/>
          </a:xfrm>
          <a:prstGeom prst="rect">
            <a:avLst/>
          </a:prstGeom>
        </p:spPr>
      </p:pic>
      <p:sp>
        <p:nvSpPr>
          <p:cNvPr id="30" name="ZoneTexte 29"/>
          <p:cNvSpPr txBox="1"/>
          <p:nvPr/>
        </p:nvSpPr>
        <p:spPr>
          <a:xfrm>
            <a:off x="10472882" y="6033307"/>
            <a:ext cx="1584793" cy="369332"/>
          </a:xfrm>
          <a:prstGeom prst="rect">
            <a:avLst/>
          </a:prstGeom>
          <a:noFill/>
        </p:spPr>
        <p:txBody>
          <a:bodyPr wrap="none" rtlCol="0">
            <a:spAutoFit/>
          </a:bodyPr>
          <a:lstStyle/>
          <a:p>
            <a:r>
              <a:rPr lang="fr-FR" dirty="0" smtClean="0">
                <a:latin typeface="Times New Roman" panose="02020603050405020304" pitchFamily="18" charset="0"/>
                <a:cs typeface="Times New Roman" panose="02020603050405020304" pitchFamily="18" charset="0"/>
              </a:rPr>
              <a:t>M.VALENTIN</a:t>
            </a:r>
            <a:endParaRPr lang="fr-FR" dirty="0">
              <a:latin typeface="Times New Roman" panose="02020603050405020304" pitchFamily="18" charset="0"/>
              <a:cs typeface="Times New Roman" panose="02020603050405020304" pitchFamily="18" charset="0"/>
            </a:endParaRPr>
          </a:p>
        </p:txBody>
      </p:sp>
      <p:pic>
        <p:nvPicPr>
          <p:cNvPr id="31" name="Imag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649" y="5521956"/>
            <a:ext cx="478897" cy="478897"/>
          </a:xfrm>
          <a:prstGeom prst="rect">
            <a:avLst/>
          </a:prstGeom>
        </p:spPr>
      </p:pic>
      <p:pic>
        <p:nvPicPr>
          <p:cNvPr id="14" name="Imag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6239" y="5498520"/>
            <a:ext cx="544356" cy="544356"/>
          </a:xfrm>
          <a:prstGeom prst="rect">
            <a:avLst/>
          </a:prstGeom>
        </p:spPr>
      </p:pic>
      <p:pic>
        <p:nvPicPr>
          <p:cNvPr id="33" name="Imag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5655" y="5500739"/>
            <a:ext cx="493535" cy="500114"/>
          </a:xfrm>
          <a:prstGeom prst="rect">
            <a:avLst/>
          </a:prstGeom>
        </p:spPr>
      </p:pic>
      <p:pic>
        <p:nvPicPr>
          <p:cNvPr id="36" name="Imag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45790" y="5433331"/>
            <a:ext cx="470820" cy="470820"/>
          </a:xfrm>
          <a:prstGeom prst="rect">
            <a:avLst/>
          </a:prstGeom>
        </p:spPr>
      </p:pic>
      <p:pic>
        <p:nvPicPr>
          <p:cNvPr id="2" name="Image 1"/>
          <p:cNvPicPr>
            <a:picLocks noChangeAspect="1"/>
          </p:cNvPicPr>
          <p:nvPr/>
        </p:nvPicPr>
        <p:blipFill>
          <a:blip r:embed="rId10">
            <a:extLst>
              <a:ext uri="{BEBA8EAE-BF5A-486C-A8C5-ECC9F3942E4B}">
                <a14:imgProps xmlns:a14="http://schemas.microsoft.com/office/drawing/2010/main">
                  <a14:imgLayer r:embed="rId11">
                    <a14:imgEffect>
                      <a14:backgroundRemoval t="0" b="79908" l="0" r="98340">
                        <a14:foregroundMark x1="23926" y1="46536" x2="23926" y2="46536"/>
                        <a14:foregroundMark x1="7715" y1="44226" x2="7715" y2="44226"/>
                        <a14:foregroundMark x1="7715" y1="41224" x2="7715" y2="41224"/>
                        <a14:foregroundMark x1="26953" y1="55774" x2="26953" y2="55774"/>
                        <a14:foregroundMark x1="66309" y1="10393" x2="66309" y2="10393"/>
                        <a14:foregroundMark x1="87500" y1="34873" x2="87500" y2="34873"/>
                      </a14:backgroundRemoval>
                    </a14:imgEffect>
                  </a14:imgLayer>
                </a14:imgProps>
              </a:ext>
              <a:ext uri="{28A0092B-C50C-407E-A947-70E740481C1C}">
                <a14:useLocalDpi xmlns:a14="http://schemas.microsoft.com/office/drawing/2010/main" val="0"/>
              </a:ext>
            </a:extLst>
          </a:blip>
          <a:stretch>
            <a:fillRect/>
          </a:stretch>
        </p:blipFill>
        <p:spPr>
          <a:xfrm>
            <a:off x="6293598" y="3090136"/>
            <a:ext cx="631955" cy="534447"/>
          </a:xfrm>
          <a:prstGeom prst="rect">
            <a:avLst/>
          </a:prstGeom>
        </p:spPr>
      </p:pic>
    </p:spTree>
    <p:extLst>
      <p:ext uri="{BB962C8B-B14F-4D97-AF65-F5344CB8AC3E}">
        <p14:creationId xmlns:p14="http://schemas.microsoft.com/office/powerpoint/2010/main" val="351490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1000" fill="hold"/>
                                        <p:tgtEl>
                                          <p:spTgt spid="20"/>
                                        </p:tgtEl>
                                        <p:attrNameLst>
                                          <p:attrName>ppt_w</p:attrName>
                                        </p:attrNameLst>
                                      </p:cBhvr>
                                      <p:tavLst>
                                        <p:tav tm="0">
                                          <p:val>
                                            <p:fltVal val="0"/>
                                          </p:val>
                                        </p:tav>
                                        <p:tav tm="100000">
                                          <p:val>
                                            <p:strVal val="#ppt_w"/>
                                          </p:val>
                                        </p:tav>
                                      </p:tavLst>
                                    </p:anim>
                                    <p:anim calcmode="lin" valueType="num">
                                      <p:cBhvr>
                                        <p:cTn id="32" dur="1000" fill="hold"/>
                                        <p:tgtEl>
                                          <p:spTgt spid="20"/>
                                        </p:tgtEl>
                                        <p:attrNameLst>
                                          <p:attrName>ppt_h</p:attrName>
                                        </p:attrNameLst>
                                      </p:cBhvr>
                                      <p:tavLst>
                                        <p:tav tm="0">
                                          <p:val>
                                            <p:fltVal val="0"/>
                                          </p:val>
                                        </p:tav>
                                        <p:tav tm="100000">
                                          <p:val>
                                            <p:strVal val="#ppt_h"/>
                                          </p:val>
                                        </p:tav>
                                      </p:tavLst>
                                    </p:anim>
                                    <p:anim calcmode="lin" valueType="num">
                                      <p:cBhvr>
                                        <p:cTn id="33" dur="1000" fill="hold"/>
                                        <p:tgtEl>
                                          <p:spTgt spid="20"/>
                                        </p:tgtEl>
                                        <p:attrNameLst>
                                          <p:attrName>style.rotation</p:attrName>
                                        </p:attrNameLst>
                                      </p:cBhvr>
                                      <p:tavLst>
                                        <p:tav tm="0">
                                          <p:val>
                                            <p:fltVal val="90"/>
                                          </p:val>
                                        </p:tav>
                                        <p:tav tm="100000">
                                          <p:val>
                                            <p:fltVal val="0"/>
                                          </p:val>
                                        </p:tav>
                                      </p:tavLst>
                                    </p:anim>
                                    <p:animEffect transition="in" filter="fade">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p:cTn id="56" dur="1000" fill="hold"/>
                                        <p:tgtEl>
                                          <p:spTgt spid="35"/>
                                        </p:tgtEl>
                                        <p:attrNameLst>
                                          <p:attrName>ppt_w</p:attrName>
                                        </p:attrNameLst>
                                      </p:cBhvr>
                                      <p:tavLst>
                                        <p:tav tm="0">
                                          <p:val>
                                            <p:fltVal val="0"/>
                                          </p:val>
                                        </p:tav>
                                        <p:tav tm="100000">
                                          <p:val>
                                            <p:strVal val="#ppt_w"/>
                                          </p:val>
                                        </p:tav>
                                      </p:tavLst>
                                    </p:anim>
                                    <p:anim calcmode="lin" valueType="num">
                                      <p:cBhvr>
                                        <p:cTn id="57" dur="1000" fill="hold"/>
                                        <p:tgtEl>
                                          <p:spTgt spid="35"/>
                                        </p:tgtEl>
                                        <p:attrNameLst>
                                          <p:attrName>ppt_h</p:attrName>
                                        </p:attrNameLst>
                                      </p:cBhvr>
                                      <p:tavLst>
                                        <p:tav tm="0">
                                          <p:val>
                                            <p:fltVal val="0"/>
                                          </p:val>
                                        </p:tav>
                                        <p:tav tm="100000">
                                          <p:val>
                                            <p:strVal val="#ppt_h"/>
                                          </p:val>
                                        </p:tav>
                                      </p:tavLst>
                                    </p:anim>
                                    <p:anim calcmode="lin" valueType="num">
                                      <p:cBhvr>
                                        <p:cTn id="58" dur="1000" fill="hold"/>
                                        <p:tgtEl>
                                          <p:spTgt spid="35"/>
                                        </p:tgtEl>
                                        <p:attrNameLst>
                                          <p:attrName>style.rotation</p:attrName>
                                        </p:attrNameLst>
                                      </p:cBhvr>
                                      <p:tavLst>
                                        <p:tav tm="0">
                                          <p:val>
                                            <p:fltVal val="90"/>
                                          </p:val>
                                        </p:tav>
                                        <p:tav tm="100000">
                                          <p:val>
                                            <p:fltVal val="0"/>
                                          </p:val>
                                        </p:tav>
                                      </p:tavLst>
                                    </p:anim>
                                    <p:animEffect transition="in" filter="fade">
                                      <p:cBhvr>
                                        <p:cTn id="59" dur="1000"/>
                                        <p:tgtEl>
                                          <p:spTgt spid="35"/>
                                        </p:tgtEl>
                                      </p:cBhvr>
                                    </p:animEffect>
                                  </p:childTnLst>
                                </p:cTn>
                              </p:par>
                              <p:par>
                                <p:cTn id="60" presetID="31"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p:cTn id="62" dur="1000" fill="hold"/>
                                        <p:tgtEl>
                                          <p:spTgt spid="24"/>
                                        </p:tgtEl>
                                        <p:attrNameLst>
                                          <p:attrName>ppt_w</p:attrName>
                                        </p:attrNameLst>
                                      </p:cBhvr>
                                      <p:tavLst>
                                        <p:tav tm="0">
                                          <p:val>
                                            <p:fltVal val="0"/>
                                          </p:val>
                                        </p:tav>
                                        <p:tav tm="100000">
                                          <p:val>
                                            <p:strVal val="#ppt_w"/>
                                          </p:val>
                                        </p:tav>
                                      </p:tavLst>
                                    </p:anim>
                                    <p:anim calcmode="lin" valueType="num">
                                      <p:cBhvr>
                                        <p:cTn id="63" dur="1000" fill="hold"/>
                                        <p:tgtEl>
                                          <p:spTgt spid="24"/>
                                        </p:tgtEl>
                                        <p:attrNameLst>
                                          <p:attrName>ppt_h</p:attrName>
                                        </p:attrNameLst>
                                      </p:cBhvr>
                                      <p:tavLst>
                                        <p:tav tm="0">
                                          <p:val>
                                            <p:fltVal val="0"/>
                                          </p:val>
                                        </p:tav>
                                        <p:tav tm="100000">
                                          <p:val>
                                            <p:strVal val="#ppt_h"/>
                                          </p:val>
                                        </p:tav>
                                      </p:tavLst>
                                    </p:anim>
                                    <p:anim calcmode="lin" valueType="num">
                                      <p:cBhvr>
                                        <p:cTn id="64" dur="1000" fill="hold"/>
                                        <p:tgtEl>
                                          <p:spTgt spid="24"/>
                                        </p:tgtEl>
                                        <p:attrNameLst>
                                          <p:attrName>style.rotation</p:attrName>
                                        </p:attrNameLst>
                                      </p:cBhvr>
                                      <p:tavLst>
                                        <p:tav tm="0">
                                          <p:val>
                                            <p:fltVal val="90"/>
                                          </p:val>
                                        </p:tav>
                                        <p:tav tm="100000">
                                          <p:val>
                                            <p:fltVal val="0"/>
                                          </p:val>
                                        </p:tav>
                                      </p:tavLst>
                                    </p:anim>
                                    <p:animEffect transition="in" filter="fade">
                                      <p:cBhvr>
                                        <p:cTn id="65" dur="1000"/>
                                        <p:tgtEl>
                                          <p:spTgt spid="24"/>
                                        </p:tgtEl>
                                      </p:cBhvr>
                                    </p:animEffect>
                                  </p:childTnLst>
                                </p:cTn>
                              </p:par>
                              <p:par>
                                <p:cTn id="66" presetID="31"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p:cTn id="68" dur="1000" fill="hold"/>
                                        <p:tgtEl>
                                          <p:spTgt spid="25"/>
                                        </p:tgtEl>
                                        <p:attrNameLst>
                                          <p:attrName>ppt_w</p:attrName>
                                        </p:attrNameLst>
                                      </p:cBhvr>
                                      <p:tavLst>
                                        <p:tav tm="0">
                                          <p:val>
                                            <p:fltVal val="0"/>
                                          </p:val>
                                        </p:tav>
                                        <p:tav tm="100000">
                                          <p:val>
                                            <p:strVal val="#ppt_w"/>
                                          </p:val>
                                        </p:tav>
                                      </p:tavLst>
                                    </p:anim>
                                    <p:anim calcmode="lin" valueType="num">
                                      <p:cBhvr>
                                        <p:cTn id="69" dur="1000" fill="hold"/>
                                        <p:tgtEl>
                                          <p:spTgt spid="25"/>
                                        </p:tgtEl>
                                        <p:attrNameLst>
                                          <p:attrName>ppt_h</p:attrName>
                                        </p:attrNameLst>
                                      </p:cBhvr>
                                      <p:tavLst>
                                        <p:tav tm="0">
                                          <p:val>
                                            <p:fltVal val="0"/>
                                          </p:val>
                                        </p:tav>
                                        <p:tav tm="100000">
                                          <p:val>
                                            <p:strVal val="#ppt_h"/>
                                          </p:val>
                                        </p:tav>
                                      </p:tavLst>
                                    </p:anim>
                                    <p:anim calcmode="lin" valueType="num">
                                      <p:cBhvr>
                                        <p:cTn id="70" dur="1000" fill="hold"/>
                                        <p:tgtEl>
                                          <p:spTgt spid="25"/>
                                        </p:tgtEl>
                                        <p:attrNameLst>
                                          <p:attrName>style.rotation</p:attrName>
                                        </p:attrNameLst>
                                      </p:cBhvr>
                                      <p:tavLst>
                                        <p:tav tm="0">
                                          <p:val>
                                            <p:fltVal val="90"/>
                                          </p:val>
                                        </p:tav>
                                        <p:tav tm="100000">
                                          <p:val>
                                            <p:fltVal val="0"/>
                                          </p:val>
                                        </p:tav>
                                      </p:tavLst>
                                    </p:anim>
                                    <p:animEffect transition="in" filter="fade">
                                      <p:cBhvr>
                                        <p:cTn id="71" dur="1000"/>
                                        <p:tgtEl>
                                          <p:spTgt spid="25"/>
                                        </p:tgtEl>
                                      </p:cBhvr>
                                    </p:animEffect>
                                  </p:childTnLst>
                                </p:cTn>
                              </p:par>
                              <p:par>
                                <p:cTn id="72" presetID="31"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p:cTn id="74" dur="1000" fill="hold"/>
                                        <p:tgtEl>
                                          <p:spTgt spid="36"/>
                                        </p:tgtEl>
                                        <p:attrNameLst>
                                          <p:attrName>ppt_w</p:attrName>
                                        </p:attrNameLst>
                                      </p:cBhvr>
                                      <p:tavLst>
                                        <p:tav tm="0">
                                          <p:val>
                                            <p:fltVal val="0"/>
                                          </p:val>
                                        </p:tav>
                                        <p:tav tm="100000">
                                          <p:val>
                                            <p:strVal val="#ppt_w"/>
                                          </p:val>
                                        </p:tav>
                                      </p:tavLst>
                                    </p:anim>
                                    <p:anim calcmode="lin" valueType="num">
                                      <p:cBhvr>
                                        <p:cTn id="75" dur="1000" fill="hold"/>
                                        <p:tgtEl>
                                          <p:spTgt spid="36"/>
                                        </p:tgtEl>
                                        <p:attrNameLst>
                                          <p:attrName>ppt_h</p:attrName>
                                        </p:attrNameLst>
                                      </p:cBhvr>
                                      <p:tavLst>
                                        <p:tav tm="0">
                                          <p:val>
                                            <p:fltVal val="0"/>
                                          </p:val>
                                        </p:tav>
                                        <p:tav tm="100000">
                                          <p:val>
                                            <p:strVal val="#ppt_h"/>
                                          </p:val>
                                        </p:tav>
                                      </p:tavLst>
                                    </p:anim>
                                    <p:anim calcmode="lin" valueType="num">
                                      <p:cBhvr>
                                        <p:cTn id="76" dur="1000" fill="hold"/>
                                        <p:tgtEl>
                                          <p:spTgt spid="36"/>
                                        </p:tgtEl>
                                        <p:attrNameLst>
                                          <p:attrName>style.rotation</p:attrName>
                                        </p:attrNameLst>
                                      </p:cBhvr>
                                      <p:tavLst>
                                        <p:tav tm="0">
                                          <p:val>
                                            <p:fltVal val="90"/>
                                          </p:val>
                                        </p:tav>
                                        <p:tav tm="100000">
                                          <p:val>
                                            <p:fltVal val="0"/>
                                          </p:val>
                                        </p:tav>
                                      </p:tavLst>
                                    </p:anim>
                                    <p:animEffect transition="in" filter="fade">
                                      <p:cBhvr>
                                        <p:cTn id="77" dur="1000"/>
                                        <p:tgtEl>
                                          <p:spTgt spid="36"/>
                                        </p:tgtEl>
                                      </p:cBhvr>
                                    </p:animEffect>
                                  </p:childTnLst>
                                </p:cTn>
                              </p:par>
                              <p:par>
                                <p:cTn id="78" presetID="31"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1000" fill="hold"/>
                                        <p:tgtEl>
                                          <p:spTgt spid="26"/>
                                        </p:tgtEl>
                                        <p:attrNameLst>
                                          <p:attrName>ppt_w</p:attrName>
                                        </p:attrNameLst>
                                      </p:cBhvr>
                                      <p:tavLst>
                                        <p:tav tm="0">
                                          <p:val>
                                            <p:fltVal val="0"/>
                                          </p:val>
                                        </p:tav>
                                        <p:tav tm="100000">
                                          <p:val>
                                            <p:strVal val="#ppt_w"/>
                                          </p:val>
                                        </p:tav>
                                      </p:tavLst>
                                    </p:anim>
                                    <p:anim calcmode="lin" valueType="num">
                                      <p:cBhvr>
                                        <p:cTn id="81" dur="1000" fill="hold"/>
                                        <p:tgtEl>
                                          <p:spTgt spid="26"/>
                                        </p:tgtEl>
                                        <p:attrNameLst>
                                          <p:attrName>ppt_h</p:attrName>
                                        </p:attrNameLst>
                                      </p:cBhvr>
                                      <p:tavLst>
                                        <p:tav tm="0">
                                          <p:val>
                                            <p:fltVal val="0"/>
                                          </p:val>
                                        </p:tav>
                                        <p:tav tm="100000">
                                          <p:val>
                                            <p:strVal val="#ppt_h"/>
                                          </p:val>
                                        </p:tav>
                                      </p:tavLst>
                                    </p:anim>
                                    <p:anim calcmode="lin" valueType="num">
                                      <p:cBhvr>
                                        <p:cTn id="82" dur="1000" fill="hold"/>
                                        <p:tgtEl>
                                          <p:spTgt spid="26"/>
                                        </p:tgtEl>
                                        <p:attrNameLst>
                                          <p:attrName>style.rotation</p:attrName>
                                        </p:attrNameLst>
                                      </p:cBhvr>
                                      <p:tavLst>
                                        <p:tav tm="0">
                                          <p:val>
                                            <p:fltVal val="90"/>
                                          </p:val>
                                        </p:tav>
                                        <p:tav tm="100000">
                                          <p:val>
                                            <p:fltVal val="0"/>
                                          </p:val>
                                        </p:tav>
                                      </p:tavLst>
                                    </p:anim>
                                    <p:animEffect transition="in" filter="fade">
                                      <p:cBhvr>
                                        <p:cTn id="83" dur="10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1000"/>
                                        <p:tgtEl>
                                          <p:spTgt spid="7"/>
                                        </p:tgtEl>
                                      </p:cBhvr>
                                    </p:animEffect>
                                    <p:anim calcmode="lin" valueType="num">
                                      <p:cBhvr>
                                        <p:cTn id="94" dur="1000" fill="hold"/>
                                        <p:tgtEl>
                                          <p:spTgt spid="7"/>
                                        </p:tgtEl>
                                        <p:attrNameLst>
                                          <p:attrName>ppt_x</p:attrName>
                                        </p:attrNameLst>
                                      </p:cBhvr>
                                      <p:tavLst>
                                        <p:tav tm="0">
                                          <p:val>
                                            <p:strVal val="#ppt_x"/>
                                          </p:val>
                                        </p:tav>
                                        <p:tav tm="100000">
                                          <p:val>
                                            <p:strVal val="#ppt_x"/>
                                          </p:val>
                                        </p:tav>
                                      </p:tavLst>
                                    </p:anim>
                                    <p:anim calcmode="lin" valueType="num">
                                      <p:cBhvr>
                                        <p:cTn id="9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500"/>
                                        <p:tgtEl>
                                          <p:spTgt spid="15"/>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p:cTn id="105" dur="500" fill="hold"/>
                                        <p:tgtEl>
                                          <p:spTgt spid="29"/>
                                        </p:tgtEl>
                                        <p:attrNameLst>
                                          <p:attrName>ppt_w</p:attrName>
                                        </p:attrNameLst>
                                      </p:cBhvr>
                                      <p:tavLst>
                                        <p:tav tm="0">
                                          <p:val>
                                            <p:fltVal val="0"/>
                                          </p:val>
                                        </p:tav>
                                        <p:tav tm="100000">
                                          <p:val>
                                            <p:strVal val="#ppt_w"/>
                                          </p:val>
                                        </p:tav>
                                      </p:tavLst>
                                    </p:anim>
                                    <p:anim calcmode="lin" valueType="num">
                                      <p:cBhvr>
                                        <p:cTn id="106" dur="500" fill="hold"/>
                                        <p:tgtEl>
                                          <p:spTgt spid="29"/>
                                        </p:tgtEl>
                                        <p:attrNameLst>
                                          <p:attrName>ppt_h</p:attrName>
                                        </p:attrNameLst>
                                      </p:cBhvr>
                                      <p:tavLst>
                                        <p:tav tm="0">
                                          <p:val>
                                            <p:fltVal val="0"/>
                                          </p:val>
                                        </p:tav>
                                        <p:tav tm="100000">
                                          <p:val>
                                            <p:strVal val="#ppt_h"/>
                                          </p:val>
                                        </p:tav>
                                      </p:tavLst>
                                    </p:anim>
                                    <p:animEffect transition="in" filter="fade">
                                      <p:cBhvr>
                                        <p:cTn id="107" dur="500"/>
                                        <p:tgtEl>
                                          <p:spTgt spid="29"/>
                                        </p:tgtEl>
                                      </p:cBhvr>
                                    </p:animEffect>
                                  </p:childTnLst>
                                </p:cTn>
                              </p:par>
                              <p:par>
                                <p:cTn id="108" presetID="53" presetClass="entr" presetSubtype="16" fill="hold" nodeType="withEffect">
                                  <p:stCondLst>
                                    <p:cond delay="0"/>
                                  </p:stCondLst>
                                  <p:childTnLst>
                                    <p:set>
                                      <p:cBhvr>
                                        <p:cTn id="109" dur="1" fill="hold">
                                          <p:stCondLst>
                                            <p:cond delay="0"/>
                                          </p:stCondLst>
                                        </p:cTn>
                                        <p:tgtEl>
                                          <p:spTgt spid="14"/>
                                        </p:tgtEl>
                                        <p:attrNameLst>
                                          <p:attrName>style.visibility</p:attrName>
                                        </p:attrNameLst>
                                      </p:cBhvr>
                                      <p:to>
                                        <p:strVal val="visible"/>
                                      </p:to>
                                    </p:set>
                                    <p:anim calcmode="lin" valueType="num">
                                      <p:cBhvr>
                                        <p:cTn id="110" dur="500" fill="hold"/>
                                        <p:tgtEl>
                                          <p:spTgt spid="14"/>
                                        </p:tgtEl>
                                        <p:attrNameLst>
                                          <p:attrName>ppt_w</p:attrName>
                                        </p:attrNameLst>
                                      </p:cBhvr>
                                      <p:tavLst>
                                        <p:tav tm="0">
                                          <p:val>
                                            <p:fltVal val="0"/>
                                          </p:val>
                                        </p:tav>
                                        <p:tav tm="100000">
                                          <p:val>
                                            <p:strVal val="#ppt_w"/>
                                          </p:val>
                                        </p:tav>
                                      </p:tavLst>
                                    </p:anim>
                                    <p:anim calcmode="lin" valueType="num">
                                      <p:cBhvr>
                                        <p:cTn id="111" dur="500" fill="hold"/>
                                        <p:tgtEl>
                                          <p:spTgt spid="14"/>
                                        </p:tgtEl>
                                        <p:attrNameLst>
                                          <p:attrName>ppt_h</p:attrName>
                                        </p:attrNameLst>
                                      </p:cBhvr>
                                      <p:tavLst>
                                        <p:tav tm="0">
                                          <p:val>
                                            <p:fltVal val="0"/>
                                          </p:val>
                                        </p:tav>
                                        <p:tav tm="100000">
                                          <p:val>
                                            <p:strVal val="#ppt_h"/>
                                          </p:val>
                                        </p:tav>
                                      </p:tavLst>
                                    </p:anim>
                                    <p:animEffect transition="in" filter="fade">
                                      <p:cBhvr>
                                        <p:cTn id="112" dur="500"/>
                                        <p:tgtEl>
                                          <p:spTgt spid="14"/>
                                        </p:tgtEl>
                                      </p:cBhvr>
                                    </p:animEffect>
                                  </p:childTnLst>
                                </p:cTn>
                              </p:par>
                              <p:par>
                                <p:cTn id="113" presetID="53" presetClass="entr" presetSubtype="16" fill="hold" nodeType="with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p:cTn id="115" dur="500" fill="hold"/>
                                        <p:tgtEl>
                                          <p:spTgt spid="33"/>
                                        </p:tgtEl>
                                        <p:attrNameLst>
                                          <p:attrName>ppt_w</p:attrName>
                                        </p:attrNameLst>
                                      </p:cBhvr>
                                      <p:tavLst>
                                        <p:tav tm="0">
                                          <p:val>
                                            <p:fltVal val="0"/>
                                          </p:val>
                                        </p:tav>
                                        <p:tav tm="100000">
                                          <p:val>
                                            <p:strVal val="#ppt_w"/>
                                          </p:val>
                                        </p:tav>
                                      </p:tavLst>
                                    </p:anim>
                                    <p:anim calcmode="lin" valueType="num">
                                      <p:cBhvr>
                                        <p:cTn id="116" dur="500" fill="hold"/>
                                        <p:tgtEl>
                                          <p:spTgt spid="33"/>
                                        </p:tgtEl>
                                        <p:attrNameLst>
                                          <p:attrName>ppt_h</p:attrName>
                                        </p:attrNameLst>
                                      </p:cBhvr>
                                      <p:tavLst>
                                        <p:tav tm="0">
                                          <p:val>
                                            <p:fltVal val="0"/>
                                          </p:val>
                                        </p:tav>
                                        <p:tav tm="100000">
                                          <p:val>
                                            <p:strVal val="#ppt_h"/>
                                          </p:val>
                                        </p:tav>
                                      </p:tavLst>
                                    </p:anim>
                                    <p:animEffect transition="in" filter="fade">
                                      <p:cBhvr>
                                        <p:cTn id="117" dur="500"/>
                                        <p:tgtEl>
                                          <p:spTgt spid="33"/>
                                        </p:tgtEl>
                                      </p:cBhvr>
                                    </p:animEffect>
                                  </p:childTnLst>
                                </p:cTn>
                              </p:par>
                              <p:par>
                                <p:cTn id="118" presetID="53" presetClass="entr" presetSubtype="16" fill="hold" nodeType="withEffect">
                                  <p:stCondLst>
                                    <p:cond delay="0"/>
                                  </p:stCondLst>
                                  <p:childTnLst>
                                    <p:set>
                                      <p:cBhvr>
                                        <p:cTn id="119" dur="1" fill="hold">
                                          <p:stCondLst>
                                            <p:cond delay="0"/>
                                          </p:stCondLst>
                                        </p:cTn>
                                        <p:tgtEl>
                                          <p:spTgt spid="31"/>
                                        </p:tgtEl>
                                        <p:attrNameLst>
                                          <p:attrName>style.visibility</p:attrName>
                                        </p:attrNameLst>
                                      </p:cBhvr>
                                      <p:to>
                                        <p:strVal val="visible"/>
                                      </p:to>
                                    </p:set>
                                    <p:anim calcmode="lin" valueType="num">
                                      <p:cBhvr>
                                        <p:cTn id="120" dur="500" fill="hold"/>
                                        <p:tgtEl>
                                          <p:spTgt spid="31"/>
                                        </p:tgtEl>
                                        <p:attrNameLst>
                                          <p:attrName>ppt_w</p:attrName>
                                        </p:attrNameLst>
                                      </p:cBhvr>
                                      <p:tavLst>
                                        <p:tav tm="0">
                                          <p:val>
                                            <p:fltVal val="0"/>
                                          </p:val>
                                        </p:tav>
                                        <p:tav tm="100000">
                                          <p:val>
                                            <p:strVal val="#ppt_w"/>
                                          </p:val>
                                        </p:tav>
                                      </p:tavLst>
                                    </p:anim>
                                    <p:anim calcmode="lin" valueType="num">
                                      <p:cBhvr>
                                        <p:cTn id="121" dur="500" fill="hold"/>
                                        <p:tgtEl>
                                          <p:spTgt spid="31"/>
                                        </p:tgtEl>
                                        <p:attrNameLst>
                                          <p:attrName>ppt_h</p:attrName>
                                        </p:attrNameLst>
                                      </p:cBhvr>
                                      <p:tavLst>
                                        <p:tav tm="0">
                                          <p:val>
                                            <p:fltVal val="0"/>
                                          </p:val>
                                        </p:tav>
                                        <p:tav tm="100000">
                                          <p:val>
                                            <p:strVal val="#ppt_h"/>
                                          </p:val>
                                        </p:tav>
                                      </p:tavLst>
                                    </p:anim>
                                    <p:animEffect transition="in" filter="fade">
                                      <p:cBhvr>
                                        <p:cTn id="122" dur="500"/>
                                        <p:tgtEl>
                                          <p:spTgt spid="3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500"/>
                                        <p:tgtEl>
                                          <p:spTgt spid="23"/>
                                        </p:tgtEl>
                                      </p:cBhvr>
                                    </p:animEffect>
                                  </p:childTnLst>
                                </p:cTn>
                              </p:par>
                            </p:childTnLst>
                          </p:cTn>
                        </p:par>
                      </p:childTnLst>
                    </p:cTn>
                  </p:par>
                  <p:par>
                    <p:cTn id="128" fill="hold">
                      <p:stCondLst>
                        <p:cond delay="indefinite"/>
                      </p:stCondLst>
                      <p:childTnLst>
                        <p:par>
                          <p:cTn id="129" fill="hold">
                            <p:stCondLst>
                              <p:cond delay="0"/>
                            </p:stCondLst>
                            <p:childTnLst>
                              <p:par>
                                <p:cTn id="130" presetID="21" presetClass="entr" presetSubtype="1" fill="hold" nodeType="click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wheel(1)">
                                      <p:cBhvr>
                                        <p:cTn id="132" dur="2000"/>
                                        <p:tgtEl>
                                          <p:spTgt spid="27"/>
                                        </p:tgtEl>
                                      </p:cBhvr>
                                    </p:animEffect>
                                  </p:childTnLst>
                                </p:cTn>
                              </p:par>
                              <p:par>
                                <p:cTn id="133" presetID="21" presetClass="entr" presetSubtype="1" fill="hold" nodeType="with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wheel(1)">
                                      <p:cBhvr>
                                        <p:cTn id="135" dur="2000"/>
                                        <p:tgtEl>
                                          <p:spTgt spid="34"/>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fade">
                                      <p:cBhvr>
                                        <p:cTn id="1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10" grpId="0" build="p"/>
      <p:bldP spid="13" grpId="0"/>
      <p:bldP spid="15" grpId="0"/>
      <p:bldP spid="18" grpId="0"/>
      <p:bldP spid="20" grpId="0"/>
      <p:bldP spid="23" grpId="0"/>
      <p:bldP spid="28"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601051" y="2547767"/>
            <a:ext cx="6031345" cy="1661297"/>
          </a:xfrm>
        </p:spPr>
        <p:txBody>
          <a:bodyPr>
            <a:noAutofit/>
          </a:bodyPr>
          <a:lstStyle/>
          <a:p>
            <a:r>
              <a:rPr lang="fr-FR" sz="4800" dirty="0" smtClean="0"/>
              <a:t>II.	Mise en Œuvre et développement</a:t>
            </a:r>
            <a:endParaRPr lang="fr-FR" sz="48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7</a:t>
            </a:fld>
            <a:endParaRPr lang="en-US" dirty="0"/>
          </a:p>
        </p:txBody>
      </p:sp>
      <p:sp>
        <p:nvSpPr>
          <p:cNvPr id="2" name="Espace réservé du texte 1"/>
          <p:cNvSpPr>
            <a:spLocks noGrp="1"/>
          </p:cNvSpPr>
          <p:nvPr>
            <p:ph type="body" idx="1"/>
          </p:nvPr>
        </p:nvSpPr>
        <p:spPr/>
        <p:txBody>
          <a:bodyPr>
            <a:normAutofit fontScale="92500" lnSpcReduction="20000"/>
          </a:bodyPr>
          <a:lstStyle/>
          <a:p>
            <a:endParaRPr lang="fr-FR"/>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8</a:t>
            </a:fld>
            <a:endParaRPr lang="en-US" noProof="0"/>
          </a:p>
        </p:txBody>
      </p:sp>
      <p:sp>
        <p:nvSpPr>
          <p:cNvPr id="3" name="Titre 2"/>
          <p:cNvSpPr>
            <a:spLocks noGrp="1"/>
          </p:cNvSpPr>
          <p:nvPr>
            <p:ph type="title"/>
          </p:nvPr>
        </p:nvSpPr>
        <p:spPr>
          <a:xfrm>
            <a:off x="546307" y="0"/>
            <a:ext cx="11002962" cy="823913"/>
          </a:xfrm>
        </p:spPr>
        <p:txBody>
          <a:bodyPr/>
          <a:lstStyle/>
          <a:p>
            <a:r>
              <a:rPr lang="fr-FR" dirty="0" smtClean="0"/>
              <a:t>Serveur de base de données</a:t>
            </a:r>
            <a:endParaRPr lang="fr-FR" dirty="0"/>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2653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1"/>
          </p:nvPr>
        </p:nvSpPr>
        <p:spPr/>
        <p:txBody>
          <a:bodyPr/>
          <a:lstStyle/>
          <a:p>
            <a:fld id="{4B73C415-D670-4716-A5EC-CC4D52CA2BAC}" type="slidenum">
              <a:rPr lang="en-US" noProof="0" smtClean="0"/>
              <a:pPr/>
              <a:t>9</a:t>
            </a:fld>
            <a:endParaRPr lang="en-US" noProof="0"/>
          </a:p>
        </p:txBody>
      </p:sp>
      <p:sp>
        <p:nvSpPr>
          <p:cNvPr id="3" name="Titre 2"/>
          <p:cNvSpPr>
            <a:spLocks noGrp="1"/>
          </p:cNvSpPr>
          <p:nvPr>
            <p:ph type="title"/>
          </p:nvPr>
        </p:nvSpPr>
        <p:spPr>
          <a:xfrm>
            <a:off x="546307" y="0"/>
            <a:ext cx="11002962" cy="823913"/>
          </a:xfrm>
        </p:spPr>
        <p:txBody>
          <a:bodyPr/>
          <a:lstStyle/>
          <a:p>
            <a:r>
              <a:rPr lang="fr-FR" dirty="0" smtClean="0"/>
              <a:t>base de données</a:t>
            </a:r>
            <a:endParaRPr lang="fr-FR" dirty="0"/>
          </a:p>
        </p:txBody>
      </p:sp>
      <p:sp>
        <p:nvSpPr>
          <p:cNvPr id="4"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823913"/>
            <a:ext cx="12192000" cy="6034087"/>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9"/>
          <p:cNvSpPr>
            <a:spLocks noChangeArrowheads="1"/>
          </p:cNvSpPr>
          <p:nvPr/>
        </p:nvSpPr>
        <p:spPr bwMode="auto">
          <a:xfrm>
            <a:off x="1265755" y="-609692"/>
            <a:ext cx="11472551" cy="420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29" name="Rectangle 33"/>
          <p:cNvSpPr>
            <a:spLocks noChangeArrowheads="1"/>
          </p:cNvSpPr>
          <p:nvPr/>
        </p:nvSpPr>
        <p:spPr bwMode="auto">
          <a:xfrm flipV="1">
            <a:off x="1265755" y="-1459033"/>
            <a:ext cx="1147255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smtClean="0">
                <a:ln>
                  <a:noFill/>
                </a:ln>
                <a:solidFill>
                  <a:schemeClr val="tx1"/>
                </a:solidFill>
                <a:effectLst/>
                <a:latin typeface="Arial" panose="020B0604020202020204" pitchFamily="34" charset="0"/>
              </a:rPr>
              <a:t/>
            </a:r>
            <a:br>
              <a:rPr kumimoji="0" lang="fr-FR" altLang="fr-FR" sz="1800" b="0" i="0" u="none" strike="noStrike" cap="none" normalizeH="0" baseline="0" smtClean="0">
                <a:ln>
                  <a:noFill/>
                </a:ln>
                <a:solidFill>
                  <a:schemeClr val="tx1"/>
                </a:solidFill>
                <a:effectLst/>
                <a:latin typeface="Arial" panose="020B0604020202020204" pitchFamily="34" charset="0"/>
              </a:rPr>
            </a:br>
            <a:r>
              <a:rPr kumimoji="0" lang="fr-FR" altLang="fr-FR" sz="1800" b="0" i="0" u="none" strike="noStrike" cap="none" normalizeH="0" baseline="0" smtClean="0">
                <a:ln>
                  <a:noFill/>
                </a:ln>
                <a:solidFill>
                  <a:schemeClr val="tx1"/>
                </a:solidFill>
                <a:effectLst/>
                <a:latin typeface="Arial" panose="020B0604020202020204" pitchFamily="34" charset="0"/>
              </a:rPr>
              <a:t/>
            </a:r>
            <a:br>
              <a:rPr kumimoji="0" lang="fr-FR" altLang="fr-FR" sz="1800" b="0" i="0" u="none" strike="noStrike" cap="none" normalizeH="0" baseline="0" smtClean="0">
                <a:ln>
                  <a:noFill/>
                </a:ln>
                <a:solidFill>
                  <a:schemeClr val="tx1"/>
                </a:solidFill>
                <a:effectLst/>
                <a:latin typeface="Arial" panose="020B0604020202020204" pitchFamily="34" charset="0"/>
              </a:rPr>
            </a:br>
            <a:r>
              <a:rPr kumimoji="0" lang="fr-FR" altLang="fr-FR" sz="1800" b="0" i="0" u="none" strike="noStrike" cap="none" normalizeH="0" baseline="0" smtClean="0">
                <a:ln>
                  <a:noFill/>
                </a:ln>
                <a:solidFill>
                  <a:schemeClr val="tx1"/>
                </a:solidFill>
                <a:effectLst/>
                <a:latin typeface="Arial" panose="020B0604020202020204" pitchFamily="34" charset="0"/>
              </a:rPr>
              <a:t/>
            </a:r>
            <a:br>
              <a:rPr kumimoji="0" lang="fr-FR" altLang="fr-FR" sz="1800" b="0" i="0" u="none" strike="noStrike" cap="none" normalizeH="0" baseline="0" smtClean="0">
                <a:ln>
                  <a:noFill/>
                </a:ln>
                <a:solidFill>
                  <a:schemeClr val="tx1"/>
                </a:solidFill>
                <a:effectLst/>
                <a:latin typeface="Arial" panose="020B0604020202020204" pitchFamily="34" charset="0"/>
              </a:rPr>
            </a:br>
            <a:r>
              <a:rPr kumimoji="0" lang="fr-FR" altLang="fr-FR" sz="1800" b="0" i="0" u="none" strike="noStrike" cap="none" normalizeH="0" baseline="0" smtClean="0">
                <a:ln>
                  <a:noFill/>
                </a:ln>
                <a:solidFill>
                  <a:schemeClr val="tx1"/>
                </a:solidFill>
                <a:effectLst/>
                <a:latin typeface="Arial" panose="020B0604020202020204" pitchFamily="34" charset="0"/>
              </a:rPr>
              <a:t/>
            </a:r>
            <a:br>
              <a:rPr kumimoji="0" lang="fr-FR" altLang="fr-FR" sz="1800" b="0" i="0" u="none" strike="noStrike" cap="none" normalizeH="0" baseline="0" smtClean="0">
                <a:ln>
                  <a:noFill/>
                </a:ln>
                <a:solidFill>
                  <a:schemeClr val="tx1"/>
                </a:solidFill>
                <a:effectLst/>
                <a:latin typeface="Arial" panose="020B0604020202020204" pitchFamily="34" charset="0"/>
              </a:rPr>
            </a:br>
            <a:r>
              <a:rPr kumimoji="0" lang="fr-FR" altLang="fr-FR" sz="1800" b="0" i="0" u="none" strike="noStrike" cap="none" normalizeH="0" baseline="0" smtClean="0">
                <a:ln>
                  <a:noFill/>
                </a:ln>
                <a:solidFill>
                  <a:schemeClr val="tx1"/>
                </a:solidFill>
                <a:effectLst/>
                <a:latin typeface="Arial" panose="020B0604020202020204" pitchFamily="34" charset="0"/>
              </a:rPr>
              <a:t/>
            </a:r>
            <a:br>
              <a:rPr kumimoji="0" lang="fr-FR" altLang="fr-FR" sz="1800" b="0" i="0" u="none" strike="noStrike" cap="none" normalizeH="0" baseline="0" smtClean="0">
                <a:ln>
                  <a:noFill/>
                </a:ln>
                <a:solidFill>
                  <a:schemeClr val="tx1"/>
                </a:solidFill>
                <a:effectLst/>
                <a:latin typeface="Arial" panose="020B0604020202020204" pitchFamily="34" charset="0"/>
              </a:rPr>
            </a:br>
            <a:r>
              <a:rPr kumimoji="0" lang="fr-FR" altLang="fr-FR" sz="1800" b="0" i="0" u="none" strike="noStrike" cap="none" normalizeH="0" baseline="0" smtClean="0">
                <a:ln>
                  <a:noFill/>
                </a:ln>
                <a:solidFill>
                  <a:schemeClr val="tx1"/>
                </a:solidFill>
                <a:effectLst/>
                <a:latin typeface="Arial" panose="020B0604020202020204" pitchFamily="34" charset="0"/>
              </a:rPr>
              <a:t/>
            </a:r>
            <a:br>
              <a:rPr kumimoji="0" lang="fr-FR" altLang="fr-FR" sz="1800" b="0" i="0" u="none" strike="noStrike" cap="none" normalizeH="0" baseline="0" smtClean="0">
                <a:ln>
                  <a:noFill/>
                </a:ln>
                <a:solidFill>
                  <a:schemeClr val="tx1"/>
                </a:solidFill>
                <a:effectLst/>
                <a:latin typeface="Arial" panose="020B0604020202020204" pitchFamily="34" charset="0"/>
              </a:rPr>
            </a:br>
            <a:r>
              <a:rPr kumimoji="0" lang="fr-FR" altLang="fr-FR" sz="1800" b="0" i="0" u="none" strike="noStrike" cap="none" normalizeH="0" baseline="0" smtClean="0">
                <a:ln>
                  <a:noFill/>
                </a:ln>
                <a:solidFill>
                  <a:schemeClr val="tx1"/>
                </a:solidFill>
                <a:effectLst/>
                <a:latin typeface="Arial" panose="020B0604020202020204" pitchFamily="34" charset="0"/>
              </a:rPr>
              <a:t/>
            </a:r>
            <a:br>
              <a:rPr kumimoji="0" lang="fr-FR" altLang="fr-FR" sz="1800" b="0" i="0" u="none" strike="noStrike" cap="none" normalizeH="0" baseline="0" smtClean="0">
                <a:ln>
                  <a:noFill/>
                </a:ln>
                <a:solidFill>
                  <a:schemeClr val="tx1"/>
                </a:solidFill>
                <a:effectLst/>
                <a:latin typeface="Arial" panose="020B0604020202020204" pitchFamily="34" charset="0"/>
              </a:rPr>
            </a:br>
            <a:endParaRPr kumimoji="0" lang="fr-FR" altLang="fr-FR"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30" name="Rectangle 36"/>
          <p:cNvSpPr>
            <a:spLocks noChangeArrowheads="1"/>
          </p:cNvSpPr>
          <p:nvPr/>
        </p:nvSpPr>
        <p:spPr bwMode="auto">
          <a:xfrm flipV="1">
            <a:off x="1265755" y="-435676"/>
            <a:ext cx="1147255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fr-FR" altLang="fr-FR"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5" name="Diagramme 4"/>
          <p:cNvGraphicFramePr/>
          <p:nvPr>
            <p:extLst>
              <p:ext uri="{D42A27DB-BD31-4B8C-83A1-F6EECF244321}">
                <p14:modId xmlns:p14="http://schemas.microsoft.com/office/powerpoint/2010/main" val="297602066"/>
              </p:ext>
            </p:extLst>
          </p:nvPr>
        </p:nvGraphicFramePr>
        <p:xfrm>
          <a:off x="2019990" y="1259589"/>
          <a:ext cx="8055595" cy="5401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ZoneTexte 5"/>
          <p:cNvSpPr txBox="1"/>
          <p:nvPr/>
        </p:nvSpPr>
        <p:spPr>
          <a:xfrm>
            <a:off x="4910933" y="4814220"/>
            <a:ext cx="2287609" cy="1169551"/>
          </a:xfrm>
          <a:prstGeom prst="rect">
            <a:avLst/>
          </a:prstGeom>
          <a:noFill/>
        </p:spPr>
        <p:txBody>
          <a:bodyPr wrap="square" rtlCol="0">
            <a:spAutoFit/>
          </a:bodyPr>
          <a:lstStyle/>
          <a:p>
            <a:pPr lvl="0" algn="ctr"/>
            <a:r>
              <a:rPr lang="fr-FR" altLang="fr-FR" sz="1400" b="1" dirty="0">
                <a:solidFill>
                  <a:srgbClr val="FFFFFF"/>
                </a:solidFill>
                <a:latin typeface="Calibri" panose="020F0502020204030204" pitchFamily="34" charset="0"/>
                <a:ea typeface="Calibri" panose="020F0502020204030204" pitchFamily="34" charset="0"/>
                <a:cs typeface="Times New Roman" panose="02020603050405020304" pitchFamily="18" charset="0"/>
              </a:rPr>
              <a:t>Admin</a:t>
            </a:r>
            <a:endParaRPr lang="fr-FR" altLang="fr-FR" sz="1400" dirty="0"/>
          </a:p>
          <a:p>
            <a:pPr lvl="0" algn="ctr"/>
            <a:r>
              <a:rPr lang="fr-FR" altLang="fr-FR" sz="1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(Extraction et exploitation </a:t>
            </a:r>
            <a:r>
              <a:rPr lang="fr-FR" altLang="fr-FR" sz="1400" dirty="0" smtClean="0">
                <a:solidFill>
                  <a:srgbClr val="FFFFFF"/>
                </a:solidFill>
                <a:latin typeface="Calibri" panose="020F0502020204030204" pitchFamily="34" charset="0"/>
                <a:ea typeface="Calibri" panose="020F0502020204030204" pitchFamily="34" charset="0"/>
                <a:cs typeface="Times New Roman" panose="02020603050405020304" pitchFamily="18" charset="0"/>
              </a:rPr>
              <a:t>de la </a:t>
            </a:r>
            <a:r>
              <a:rPr lang="fr-FR" altLang="fr-FR" sz="1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base de données via l’application)</a:t>
            </a:r>
            <a:endParaRPr lang="fr-FR" altLang="fr-FR" sz="1400" dirty="0"/>
          </a:p>
          <a:p>
            <a:pPr algn="ctr"/>
            <a:endParaRPr lang="fr-FR" sz="1400" dirty="0"/>
          </a:p>
        </p:txBody>
      </p:sp>
    </p:spTree>
    <p:extLst>
      <p:ext uri="{BB962C8B-B14F-4D97-AF65-F5344CB8AC3E}">
        <p14:creationId xmlns:p14="http://schemas.microsoft.com/office/powerpoint/2010/main" val="92203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Graphic spid="5" grpId="0">
        <p:bldAsOne/>
      </p:bldGraphic>
      <p:bldP spid="6" grpId="0"/>
    </p:bldLst>
  </p:timing>
</p:sld>
</file>

<file path=ppt/theme/theme1.xml><?xml version="1.0" encoding="utf-8"?>
<a:theme xmlns:a="http://schemas.openxmlformats.org/drawingml/2006/main" name="Thème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purl.org/dc/elements/1.1/"/>
    <ds:schemaRef ds:uri="http://purl.org/dc/terms/"/>
    <ds:schemaRef ds:uri="http://schemas.openxmlformats.org/package/2006/metadata/core-properties"/>
    <ds:schemaRef ds:uri="16c05727-aa75-4e4a-9b5f-8a80a1165891"/>
    <ds:schemaRef ds:uri="http://schemas.microsoft.com/office/infopath/2007/PartnerControls"/>
    <ds:schemaRef ds:uri="http://purl.org/dc/dcmitype/"/>
    <ds:schemaRef ds:uri="http://schemas.microsoft.com/office/2006/documentManagement/typ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tf55661986</Template>
  <TotalTime>0</TotalTime>
  <Words>853</Words>
  <Application>Microsoft Office PowerPoint</Application>
  <PresentationFormat>Grand écran</PresentationFormat>
  <Paragraphs>216</Paragraphs>
  <Slides>25</Slides>
  <Notes>9</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25</vt:i4>
      </vt:variant>
    </vt:vector>
  </HeadingPairs>
  <TitlesOfParts>
    <vt:vector size="36" baseType="lpstr">
      <vt:lpstr>Arial</vt:lpstr>
      <vt:lpstr>Bebas</vt:lpstr>
      <vt:lpstr>Calibri</vt:lpstr>
      <vt:lpstr>Calibri (En-têtes)</vt:lpstr>
      <vt:lpstr>Calibri Light</vt:lpstr>
      <vt:lpstr>Calibri Light (En-têtes)</vt:lpstr>
      <vt:lpstr>Courier New</vt:lpstr>
      <vt:lpstr>Gill Sans</vt:lpstr>
      <vt:lpstr>Times New Roman</vt:lpstr>
      <vt:lpstr>Wingdings</vt:lpstr>
      <vt:lpstr>Thème Office</vt:lpstr>
      <vt:lpstr>PPE6 GSB-ADMIN</vt:lpstr>
      <vt:lpstr>-SOMMAIRE-</vt:lpstr>
      <vt:lpstr>Présentation du contexte</vt:lpstr>
      <vt:lpstr>Galaxy swiss bourdin</vt:lpstr>
      <vt:lpstr>Le cahier des charges</vt:lpstr>
      <vt:lpstr>Organisation du travail</vt:lpstr>
      <vt:lpstr>II. Mise en Œuvre et développement</vt:lpstr>
      <vt:lpstr>Serveur de base de données</vt:lpstr>
      <vt:lpstr>base de données</vt:lpstr>
      <vt:lpstr>Déclencheurs</vt:lpstr>
      <vt:lpstr>Déclencheurs</vt:lpstr>
      <vt:lpstr>Procédure stockée</vt:lpstr>
      <vt:lpstr>Présentation PowerPoint</vt:lpstr>
      <vt:lpstr>Surveillance</vt:lpstr>
      <vt:lpstr>III. Application</vt:lpstr>
      <vt:lpstr>Sécurité</vt:lpstr>
      <vt:lpstr>Sécurité</vt:lpstr>
      <vt:lpstr>Sécurité</vt:lpstr>
      <vt:lpstr>sécurité</vt:lpstr>
      <vt:lpstr>Sécurité</vt:lpstr>
      <vt:lpstr>Arborescence de l’application</vt:lpstr>
      <vt:lpstr>Arborescence de l’application</vt:lpstr>
      <vt:lpstr>Arborescence de l’application</vt:lpstr>
      <vt:lpstr>Sécurité</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2019-12-04T17:32:53Z</dcterms:created>
  <dcterms:modified xsi:type="dcterms:W3CDTF">2019-12-09T17:11:56Z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